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sldIdLst>
    <p:sldId id="263" r:id="rId5"/>
    <p:sldId id="262" r:id="rId6"/>
    <p:sldId id="304" r:id="rId7"/>
    <p:sldId id="259" r:id="rId8"/>
    <p:sldId id="305" r:id="rId9"/>
    <p:sldId id="306" r:id="rId10"/>
    <p:sldId id="307" r:id="rId11"/>
    <p:sldId id="308" r:id="rId12"/>
    <p:sldId id="310" r:id="rId13"/>
    <p:sldId id="319" r:id="rId14"/>
    <p:sldId id="320" r:id="rId15"/>
    <p:sldId id="321" r:id="rId16"/>
    <p:sldId id="322" r:id="rId17"/>
    <p:sldId id="318" r:id="rId18"/>
    <p:sldId id="309" r:id="rId19"/>
    <p:sldId id="311" r:id="rId20"/>
    <p:sldId id="312" r:id="rId21"/>
    <p:sldId id="313" r:id="rId22"/>
    <p:sldId id="314" r:id="rId23"/>
    <p:sldId id="315" r:id="rId24"/>
    <p:sldId id="316" r:id="rId25"/>
    <p:sldId id="317" r:id="rId26"/>
  </p:sldIdLst>
  <p:sldSz cx="12192000" cy="6858000"/>
  <p:notesSz cx="7104063" cy="10234613"/>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E631FFDE-1010-498F-9120-6F57EFC23AC7}">
          <p14:sldIdLst>
            <p14:sldId id="263"/>
            <p14:sldId id="262"/>
            <p14:sldId id="304"/>
          </p14:sldIdLst>
        </p14:section>
        <p14:section name="Content" id="{A4C4AF5C-441C-4785-B207-3A67FABB8DD3}">
          <p14:sldIdLst>
            <p14:sldId id="259"/>
            <p14:sldId id="305"/>
            <p14:sldId id="306"/>
            <p14:sldId id="307"/>
            <p14:sldId id="308"/>
            <p14:sldId id="310"/>
            <p14:sldId id="319"/>
            <p14:sldId id="320"/>
            <p14:sldId id="321"/>
            <p14:sldId id="322"/>
            <p14:sldId id="318"/>
            <p14:sldId id="309"/>
            <p14:sldId id="311"/>
            <p14:sldId id="312"/>
            <p14:sldId id="313"/>
            <p14:sldId id="314"/>
            <p14:sldId id="315"/>
            <p14:sldId id="316"/>
            <p14:sldId id="317"/>
          </p14:sldIdLst>
        </p14:section>
        <p14:section name="Setting Up (Win)" id="{CFAD5FCF-9B41-4F80-9F81-429C106A9C3F}">
          <p14:sldIdLst/>
        </p14:section>
        <p14:section name="Setting Up (Linux/MacOS)" id="{FB1840C3-DC04-42BF-803A-E22B54E047E6}">
          <p14:sldIdLst/>
        </p14:section>
        <p14:section name="Git Basics" id="{5124055B-9E98-43B8-98B7-24C00C437695}">
          <p14:sldIdLst/>
        </p14:section>
        <p14:section name="Exercises" id="{F1A870C2-B449-4C0F-8767-F787725E74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62E"/>
    <a:srgbClr val="000000"/>
    <a:srgbClr val="D81C24"/>
    <a:srgbClr val="CC0000"/>
    <a:srgbClr val="9BBB59"/>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7945" autoAdjust="0"/>
  </p:normalViewPr>
  <p:slideViewPr>
    <p:cSldViewPr snapToGrid="0" snapToObjects="1">
      <p:cViewPr varScale="1">
        <p:scale>
          <a:sx n="84" d="100"/>
          <a:sy n="84" d="100"/>
        </p:scale>
        <p:origin x="1176" y="472"/>
      </p:cViewPr>
      <p:guideLst>
        <p:guide orient="horz" pos="2160"/>
        <p:guide pos="3840"/>
      </p:guideLst>
    </p:cSldViewPr>
  </p:slideViewPr>
  <p:notesTextViewPr>
    <p:cViewPr>
      <p:scale>
        <a:sx n="3" d="2"/>
        <a:sy n="3" d="2"/>
      </p:scale>
      <p:origin x="0" y="0"/>
    </p:cViewPr>
  </p:notesTextViewPr>
  <p:notesViewPr>
    <p:cSldViewPr snapToGrid="0" snapToObjects="1">
      <p:cViewPr varScale="1">
        <p:scale>
          <a:sx n="104" d="100"/>
          <a:sy n="104" d="100"/>
        </p:scale>
        <p:origin x="275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77EA1514-F326-1840-B15D-D4720038598B}" type="datetimeFigureOut">
              <a:rPr lang="en-US" smtClean="0"/>
              <a:t>2/6/25</a:t>
            </a:fld>
            <a:endParaRPr lang="en-US" dirty="0"/>
          </a:p>
        </p:txBody>
      </p:sp>
      <p:sp>
        <p:nvSpPr>
          <p:cNvPr id="4" name="Slide Image Placeholder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9075" tIns="49538" rIns="99075" bIns="49538" rtlCol="0" anchor="ctr"/>
          <a:lstStyle/>
          <a:p>
            <a:endParaRPr lang="en-US" dirty="0"/>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BA3E024E-F835-6D45-89C3-0E2F93EE799A}" type="slidenum">
              <a:rPr lang="en-US" smtClean="0"/>
              <a:t>‹#›</a:t>
            </a:fld>
            <a:endParaRPr lang="en-US" dirty="0"/>
          </a:p>
        </p:txBody>
      </p:sp>
    </p:spTree>
    <p:extLst>
      <p:ext uri="{BB962C8B-B14F-4D97-AF65-F5344CB8AC3E}">
        <p14:creationId xmlns:p14="http://schemas.microsoft.com/office/powerpoint/2010/main" val="3703577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3E024E-F835-6D45-89C3-0E2F93EE799A}" type="slidenum">
              <a:rPr lang="en-US" smtClean="0"/>
              <a:t>1</a:t>
            </a:fld>
            <a:endParaRPr lang="en-US" dirty="0"/>
          </a:p>
        </p:txBody>
      </p:sp>
      <p:sp>
        <p:nvSpPr>
          <p:cNvPr id="5" name="Date Placeholder 4"/>
          <p:cNvSpPr>
            <a:spLocks noGrp="1"/>
          </p:cNvSpPr>
          <p:nvPr>
            <p:ph type="dt" idx="11"/>
          </p:nvPr>
        </p:nvSpPr>
        <p:spPr/>
        <p:txBody>
          <a:bodyPr/>
          <a:lstStyle/>
          <a:p>
            <a:fld id="{2E8AF7CA-B53A-442A-A928-F7DF1261151C}" type="datetime1">
              <a:rPr lang="en-AU" smtClean="0"/>
              <a:t>6/2/2025</a:t>
            </a:fld>
            <a:endParaRPr lang="en-US" dirty="0"/>
          </a:p>
        </p:txBody>
      </p:sp>
      <p:sp>
        <p:nvSpPr>
          <p:cNvPr id="6" name="Header Placeholder 5"/>
          <p:cNvSpPr>
            <a:spLocks noGrp="1"/>
          </p:cNvSpPr>
          <p:nvPr>
            <p:ph type="hdr" sz="quarter" idx="12"/>
          </p:nvPr>
        </p:nvSpPr>
        <p:spPr/>
        <p:txBody>
          <a:bodyPr/>
          <a:lstStyle/>
          <a:p>
            <a:r>
              <a:rPr lang="en-US"/>
              <a:t>IoT Week 02</a:t>
            </a:r>
            <a:endParaRPr lang="en-US" dirty="0"/>
          </a:p>
        </p:txBody>
      </p:sp>
    </p:spTree>
    <p:extLst>
      <p:ext uri="{BB962C8B-B14F-4D97-AF65-F5344CB8AC3E}">
        <p14:creationId xmlns:p14="http://schemas.microsoft.com/office/powerpoint/2010/main" val="337135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E024E-F835-6D45-89C3-0E2F93EE799A}" type="slidenum">
              <a:rPr lang="en-US" smtClean="0"/>
              <a:t>22</a:t>
            </a:fld>
            <a:endParaRPr lang="en-US" dirty="0"/>
          </a:p>
        </p:txBody>
      </p:sp>
    </p:spTree>
    <p:extLst>
      <p:ext uri="{BB962C8B-B14F-4D97-AF65-F5344CB8AC3E}">
        <p14:creationId xmlns:p14="http://schemas.microsoft.com/office/powerpoint/2010/main" val="39573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374151"/>
                </a:solidFill>
                <a:effectLst/>
                <a:latin typeface="Söhne"/>
              </a:rPr>
              <a:t>An operating system (OS) is the foundational software that manages computer hardware and software resources, providing common services for computer programs. It acts as a mediator between the user and the computer hardware, facilitating the execution of all kinds of programs, from basic system processes to user-initiated applications.</a:t>
            </a:r>
          </a:p>
          <a:p>
            <a:pPr algn="l"/>
            <a:r>
              <a:rPr lang="en-AU" b="0" i="0" dirty="0">
                <a:solidFill>
                  <a:srgbClr val="374151"/>
                </a:solidFill>
                <a:effectLst/>
                <a:latin typeface="Söhne"/>
              </a:rPr>
              <a:t>Operating systems perform various essential functions such as file management, process management, memory management, and handling input/output operations. Examples of operating systems include Windows, Linux, MacOS, and Unix.</a:t>
            </a:r>
          </a:p>
          <a:p>
            <a:endParaRPr lang="en-US" dirty="0"/>
          </a:p>
        </p:txBody>
      </p:sp>
      <p:sp>
        <p:nvSpPr>
          <p:cNvPr id="4" name="Slide Number Placeholder 3"/>
          <p:cNvSpPr>
            <a:spLocks noGrp="1"/>
          </p:cNvSpPr>
          <p:nvPr>
            <p:ph type="sldNum" sz="quarter" idx="5"/>
          </p:nvPr>
        </p:nvSpPr>
        <p:spPr/>
        <p:txBody>
          <a:bodyPr/>
          <a:lstStyle/>
          <a:p>
            <a:fld id="{BA3E024E-F835-6D45-89C3-0E2F93EE799A}" type="slidenum">
              <a:rPr lang="en-US" smtClean="0"/>
              <a:t>3</a:t>
            </a:fld>
            <a:endParaRPr lang="en-US" dirty="0"/>
          </a:p>
        </p:txBody>
      </p:sp>
    </p:spTree>
    <p:extLst>
      <p:ext uri="{BB962C8B-B14F-4D97-AF65-F5344CB8AC3E}">
        <p14:creationId xmlns:p14="http://schemas.microsoft.com/office/powerpoint/2010/main" val="3804954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E024E-F835-6D45-89C3-0E2F93EE799A}" type="slidenum">
              <a:rPr lang="en-US" smtClean="0"/>
              <a:t>4</a:t>
            </a:fld>
            <a:endParaRPr lang="en-US" dirty="0"/>
          </a:p>
        </p:txBody>
      </p:sp>
    </p:spTree>
    <p:extLst>
      <p:ext uri="{BB962C8B-B14F-4D97-AF65-F5344CB8AC3E}">
        <p14:creationId xmlns:p14="http://schemas.microsoft.com/office/powerpoint/2010/main" val="2399805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Image: By </a:t>
            </a:r>
            <a:r>
              <a:rPr lang="en-US" dirty="0" err="1"/>
              <a:t>Gorthmog</a:t>
            </a:r>
            <a:r>
              <a:rPr lang="en-US" dirty="0"/>
              <a:t> - This file has been extracted from another file, </a:t>
            </a:r>
            <a:br>
              <a:rPr lang="en-US" dirty="0"/>
            </a:br>
            <a:r>
              <a:rPr lang="en-US" dirty="0"/>
              <a:t>CC BY-SA 4.0, https://</a:t>
            </a:r>
            <a:r>
              <a:rPr lang="en-US" dirty="0" err="1"/>
              <a:t>commons.wikimedia.org</a:t>
            </a:r>
            <a:r>
              <a:rPr lang="en-US" dirty="0"/>
              <a:t>/w/</a:t>
            </a:r>
            <a:r>
              <a:rPr lang="en-US" dirty="0" err="1"/>
              <a:t>index.php?curid</a:t>
            </a:r>
            <a:r>
              <a:rPr lang="en-US" dirty="0"/>
              <a:t>=78497051</a:t>
            </a:r>
            <a:br>
              <a:rPr lang="en-US" dirty="0"/>
            </a:br>
            <a:br>
              <a:rPr lang="en-US" dirty="0"/>
            </a:br>
            <a:r>
              <a:rPr lang="en-US" dirty="0"/>
              <a:t>Generated:</a:t>
            </a:r>
            <a:br>
              <a:rPr lang="en-US" dirty="0"/>
            </a:br>
            <a:br>
              <a:rPr lang="en-US" dirty="0"/>
            </a:br>
            <a:r>
              <a:rPr lang="en-AU" b="0" i="0" dirty="0">
                <a:solidFill>
                  <a:srgbClr val="374151"/>
                </a:solidFill>
                <a:effectLst/>
                <a:latin typeface="Söhne"/>
              </a:rPr>
              <a:t>The concept of terminals originated in the early days of computing, when computers were large, expensive, and occupied entire rooms. During the 1960s and 1970s, users interacted with these </a:t>
            </a:r>
            <a:r>
              <a:rPr lang="en-AU" b="0" i="1" dirty="0">
                <a:solidFill>
                  <a:srgbClr val="374151"/>
                </a:solidFill>
                <a:effectLst/>
                <a:latin typeface="Söhne"/>
              </a:rPr>
              <a:t>mainframe</a:t>
            </a:r>
            <a:r>
              <a:rPr lang="en-AU" b="0" i="0" dirty="0">
                <a:solidFill>
                  <a:srgbClr val="374151"/>
                </a:solidFill>
                <a:effectLst/>
                <a:latin typeface="Söhne"/>
              </a:rPr>
              <a:t> computers via </a:t>
            </a:r>
            <a:r>
              <a:rPr lang="en-AU" b="1" i="0" dirty="0">
                <a:solidFill>
                  <a:srgbClr val="374151"/>
                </a:solidFill>
                <a:effectLst/>
                <a:latin typeface="Söhne"/>
              </a:rPr>
              <a:t>terminals</a:t>
            </a:r>
            <a:r>
              <a:rPr lang="en-AU" b="0" i="0" dirty="0">
                <a:solidFill>
                  <a:srgbClr val="374151"/>
                </a:solidFill>
                <a:effectLst/>
                <a:latin typeface="Söhne"/>
              </a:rPr>
              <a:t>. These terminals were hardware devices consisting of a keyboard for input and a screen for output. They served as the interface through which users could send commands to the computer and receive responses. This setup was critical in environments where multiple users needed to access a central computing resource simultaneously.</a:t>
            </a:r>
          </a:p>
          <a:p>
            <a:pPr algn="l"/>
            <a:r>
              <a:rPr lang="en-AU" b="0" i="0" dirty="0">
                <a:solidFill>
                  <a:srgbClr val="374151"/>
                </a:solidFill>
                <a:effectLst/>
                <a:latin typeface="Söhne"/>
              </a:rPr>
              <a:t>As computing evolved, particularly with the advent of personal computing in the late 1970s and early 1980s, the need for physical terminals connected to mainframes diminished. However, the concept of the terminal persisted, giving rise to </a:t>
            </a:r>
            <a:r>
              <a:rPr lang="en-AU" b="1" i="0" dirty="0">
                <a:solidFill>
                  <a:srgbClr val="374151"/>
                </a:solidFill>
                <a:effectLst/>
                <a:latin typeface="Söhne"/>
              </a:rPr>
              <a:t>terminal emulators</a:t>
            </a:r>
            <a:r>
              <a:rPr lang="en-AU" b="0" i="0" dirty="0">
                <a:solidFill>
                  <a:srgbClr val="374151"/>
                </a:solidFill>
                <a:effectLst/>
                <a:latin typeface="Söhne"/>
              </a:rPr>
              <a:t>.</a:t>
            </a:r>
          </a:p>
          <a:p>
            <a:endParaRPr lang="en-US" dirty="0"/>
          </a:p>
        </p:txBody>
      </p:sp>
      <p:sp>
        <p:nvSpPr>
          <p:cNvPr id="4" name="Slide Number Placeholder 3"/>
          <p:cNvSpPr>
            <a:spLocks noGrp="1"/>
          </p:cNvSpPr>
          <p:nvPr>
            <p:ph type="sldNum" sz="quarter" idx="5"/>
          </p:nvPr>
        </p:nvSpPr>
        <p:spPr/>
        <p:txBody>
          <a:bodyPr/>
          <a:lstStyle/>
          <a:p>
            <a:fld id="{BA3E024E-F835-6D45-89C3-0E2F93EE799A}" type="slidenum">
              <a:rPr lang="en-US" smtClean="0"/>
              <a:t>5</a:t>
            </a:fld>
            <a:endParaRPr lang="en-US" dirty="0"/>
          </a:p>
        </p:txBody>
      </p:sp>
    </p:spTree>
    <p:extLst>
      <p:ext uri="{BB962C8B-B14F-4D97-AF65-F5344CB8AC3E}">
        <p14:creationId xmlns:p14="http://schemas.microsoft.com/office/powerpoint/2010/main" val="210698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i="0" dirty="0">
                <a:solidFill>
                  <a:srgbClr val="000000"/>
                </a:solidFill>
                <a:effectLst/>
                <a:latin typeface="Helvetica Neue" panose="02000503000000020004" pitchFamily="2" charset="0"/>
              </a:rPr>
              <a:t>1. Windows Command Prompt</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Platform:</a:t>
            </a:r>
            <a:r>
              <a:rPr lang="en-AU" b="0" i="0" dirty="0">
                <a:solidFill>
                  <a:srgbClr val="333333"/>
                </a:solidFill>
                <a:effectLst/>
                <a:latin typeface="Helvetica Neue" panose="02000503000000020004" pitchFamily="2" charset="0"/>
              </a:rPr>
              <a:t> Windows</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Description:</a:t>
            </a:r>
            <a:r>
              <a:rPr lang="en-AU" b="0" i="0" dirty="0">
                <a:solidFill>
                  <a:srgbClr val="333333"/>
                </a:solidFill>
                <a:effectLst/>
                <a:latin typeface="Helvetica Neue" panose="02000503000000020004" pitchFamily="2" charset="0"/>
              </a:rPr>
              <a:t> The Command Prompt is a native Windows terminal emulator that provides a command-line interface to execute batch commands, access system tools, and perform various tasks. While not as feature-rich as some third-party emulators, it remains widely used for its direct integration with the Windows operating system.</a:t>
            </a:r>
          </a:p>
          <a:p>
            <a:pPr algn="l"/>
            <a:r>
              <a:rPr lang="en-AU" b="1" i="0" dirty="0">
                <a:solidFill>
                  <a:srgbClr val="000000"/>
                </a:solidFill>
                <a:effectLst/>
                <a:latin typeface="Helvetica Neue" panose="02000503000000020004" pitchFamily="2" charset="0"/>
              </a:rPr>
              <a:t>2. PowerShell</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Platform:</a:t>
            </a:r>
            <a:r>
              <a:rPr lang="en-AU" b="0" i="0" dirty="0">
                <a:solidFill>
                  <a:srgbClr val="333333"/>
                </a:solidFill>
                <a:effectLst/>
                <a:latin typeface="Helvetica Neue" panose="02000503000000020004" pitchFamily="2" charset="0"/>
              </a:rPr>
              <a:t> Windows, with versions available for Linux and MacOS</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Description:</a:t>
            </a:r>
            <a:r>
              <a:rPr lang="en-AU" b="0" i="0" dirty="0">
                <a:solidFill>
                  <a:srgbClr val="333333"/>
                </a:solidFill>
                <a:effectLst/>
                <a:latin typeface="Helvetica Neue" panose="02000503000000020004" pitchFamily="2" charset="0"/>
              </a:rPr>
              <a:t> PowerShell extends beyond the capabilities of the traditional Command Prompt by offering a more powerful scripting language and a comprehensive command-line shell. It integrates deeply with the Windows OS and the .NET framework, providing a robust environment for automation and configuration management.</a:t>
            </a:r>
          </a:p>
          <a:p>
            <a:pPr algn="l"/>
            <a:r>
              <a:rPr lang="en-AU" b="1" i="0" dirty="0">
                <a:solidFill>
                  <a:srgbClr val="000000"/>
                </a:solidFill>
                <a:effectLst/>
                <a:latin typeface="Helvetica Neue" panose="02000503000000020004" pitchFamily="2" charset="0"/>
              </a:rPr>
              <a:t>3. Terminal (macOS)</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Platform:</a:t>
            </a:r>
            <a:r>
              <a:rPr lang="en-AU" b="0" i="0" dirty="0">
                <a:solidFill>
                  <a:srgbClr val="333333"/>
                </a:solidFill>
                <a:effectLst/>
                <a:latin typeface="Helvetica Neue" panose="02000503000000020004" pitchFamily="2" charset="0"/>
              </a:rPr>
              <a:t> MacOS</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Description:</a:t>
            </a:r>
            <a:r>
              <a:rPr lang="en-AU" b="0" i="0" dirty="0">
                <a:solidFill>
                  <a:srgbClr val="333333"/>
                </a:solidFill>
                <a:effectLst/>
                <a:latin typeface="Helvetica Neue" panose="02000503000000020004" pitchFamily="2" charset="0"/>
              </a:rPr>
              <a:t> </a:t>
            </a:r>
            <a:r>
              <a:rPr lang="en-AU" b="0" i="0" dirty="0" err="1">
                <a:solidFill>
                  <a:srgbClr val="333333"/>
                </a:solidFill>
                <a:effectLst/>
                <a:latin typeface="Helvetica Neue" panose="02000503000000020004" pitchFamily="2" charset="0"/>
              </a:rPr>
              <a:t>Terminal.app</a:t>
            </a:r>
            <a:r>
              <a:rPr lang="en-AU" b="0" i="0" dirty="0">
                <a:solidFill>
                  <a:srgbClr val="333333"/>
                </a:solidFill>
                <a:effectLst/>
                <a:latin typeface="Helvetica Neue" panose="02000503000000020004" pitchFamily="2" charset="0"/>
              </a:rPr>
              <a:t> is the default terminal emulator for MacOS, offering users access to the Unix part of MacOS via a command-line interface. It supports various Unix commands and utilities, making it a powerful tool for MacOS users to perform advanced system operations.</a:t>
            </a:r>
          </a:p>
          <a:p>
            <a:pPr algn="l"/>
            <a:r>
              <a:rPr lang="en-AU" b="1" i="0" dirty="0">
                <a:solidFill>
                  <a:srgbClr val="000000"/>
                </a:solidFill>
                <a:effectLst/>
                <a:latin typeface="Helvetica Neue" panose="02000503000000020004" pitchFamily="2" charset="0"/>
              </a:rPr>
              <a:t>4. GNOME Terminal</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Platform:</a:t>
            </a:r>
            <a:r>
              <a:rPr lang="en-AU" b="0" i="0" dirty="0">
                <a:solidFill>
                  <a:srgbClr val="333333"/>
                </a:solidFill>
                <a:effectLst/>
                <a:latin typeface="Helvetica Neue" panose="02000503000000020004" pitchFamily="2" charset="0"/>
              </a:rPr>
              <a:t> Linux (GNOME Desktop Environment)</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Description:</a:t>
            </a:r>
            <a:r>
              <a:rPr lang="en-AU" b="0" i="0" dirty="0">
                <a:solidFill>
                  <a:srgbClr val="333333"/>
                </a:solidFill>
                <a:effectLst/>
                <a:latin typeface="Helvetica Neue" panose="02000503000000020004" pitchFamily="2" charset="0"/>
              </a:rPr>
              <a:t> GNOME Terminal is the default terminal emulator for the GNOME desktop environment, commonly found in distributions like Ubuntu and Fedora. It supports tabs, customizable shortcuts, and themes, providing a rich set of features for Linux users.</a:t>
            </a:r>
          </a:p>
          <a:p>
            <a:pPr algn="l"/>
            <a:r>
              <a:rPr lang="en-AU" b="1" i="0" dirty="0">
                <a:solidFill>
                  <a:srgbClr val="000000"/>
                </a:solidFill>
                <a:effectLst/>
                <a:latin typeface="Helvetica Neue" panose="02000503000000020004" pitchFamily="2" charset="0"/>
              </a:rPr>
              <a:t>5. </a:t>
            </a:r>
            <a:r>
              <a:rPr lang="en-AU" b="1" i="0" dirty="0" err="1">
                <a:solidFill>
                  <a:srgbClr val="000000"/>
                </a:solidFill>
                <a:effectLst/>
                <a:latin typeface="Helvetica Neue" panose="02000503000000020004" pitchFamily="2" charset="0"/>
              </a:rPr>
              <a:t>Konsole</a:t>
            </a:r>
            <a:endParaRPr lang="en-AU" b="1" i="0" dirty="0">
              <a:solidFill>
                <a:srgbClr val="000000"/>
              </a:solidFill>
              <a:effectLst/>
              <a:latin typeface="Helvetica Neue" panose="02000503000000020004" pitchFamily="2" charset="0"/>
            </a:endParaRPr>
          </a:p>
          <a:p>
            <a:pPr algn="l">
              <a:buFont typeface="Arial" panose="020B0604020202020204" pitchFamily="34" charset="0"/>
              <a:buChar char="•"/>
            </a:pPr>
            <a:r>
              <a:rPr lang="en-AU" b="1" i="0" dirty="0">
                <a:solidFill>
                  <a:srgbClr val="000000"/>
                </a:solidFill>
                <a:effectLst/>
                <a:latin typeface="Helvetica Neue" panose="02000503000000020004" pitchFamily="2" charset="0"/>
              </a:rPr>
              <a:t>Platform:</a:t>
            </a:r>
            <a:r>
              <a:rPr lang="en-AU" b="0" i="0" dirty="0">
                <a:solidFill>
                  <a:srgbClr val="333333"/>
                </a:solidFill>
                <a:effectLst/>
                <a:latin typeface="Helvetica Neue" panose="02000503000000020004" pitchFamily="2" charset="0"/>
              </a:rPr>
              <a:t> Linux (KDE Desktop Environment)</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Description:</a:t>
            </a:r>
            <a:r>
              <a:rPr lang="en-AU" b="0" i="0" dirty="0">
                <a:solidFill>
                  <a:srgbClr val="333333"/>
                </a:solidFill>
                <a:effectLst/>
                <a:latin typeface="Helvetica Neue" panose="02000503000000020004" pitchFamily="2" charset="0"/>
              </a:rPr>
              <a:t> </a:t>
            </a:r>
            <a:r>
              <a:rPr lang="en-AU" b="0" i="0" dirty="0" err="1">
                <a:solidFill>
                  <a:srgbClr val="333333"/>
                </a:solidFill>
                <a:effectLst/>
                <a:latin typeface="Helvetica Neue" panose="02000503000000020004" pitchFamily="2" charset="0"/>
              </a:rPr>
              <a:t>Konsole</a:t>
            </a:r>
            <a:r>
              <a:rPr lang="en-AU" b="0" i="0" dirty="0">
                <a:solidFill>
                  <a:srgbClr val="333333"/>
                </a:solidFill>
                <a:effectLst/>
                <a:latin typeface="Helvetica Neue" panose="02000503000000020004" pitchFamily="2" charset="0"/>
              </a:rPr>
              <a:t> is the standard terminal emulator for the KDE desktop environment. It features tabbed browsing, split views, and extensive customization options, catering to a wide range of user preferences and workflows.</a:t>
            </a:r>
          </a:p>
          <a:p>
            <a:pPr algn="l"/>
            <a:r>
              <a:rPr lang="en-AU" b="1" i="0" dirty="0">
                <a:solidFill>
                  <a:srgbClr val="000000"/>
                </a:solidFill>
                <a:effectLst/>
                <a:latin typeface="Helvetica Neue" panose="02000503000000020004" pitchFamily="2" charset="0"/>
              </a:rPr>
              <a:t>6. iTerm2</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Platform:</a:t>
            </a:r>
            <a:r>
              <a:rPr lang="en-AU" b="0" i="0" dirty="0">
                <a:solidFill>
                  <a:srgbClr val="333333"/>
                </a:solidFill>
                <a:effectLst/>
                <a:latin typeface="Helvetica Neue" panose="02000503000000020004" pitchFamily="2" charset="0"/>
              </a:rPr>
              <a:t> MacOS</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Description:</a:t>
            </a:r>
            <a:r>
              <a:rPr lang="en-AU" b="0" i="0" dirty="0">
                <a:solidFill>
                  <a:srgbClr val="333333"/>
                </a:solidFill>
                <a:effectLst/>
                <a:latin typeface="Helvetica Neue" panose="02000503000000020004" pitchFamily="2" charset="0"/>
              </a:rPr>
              <a:t> iTerm2 is a third-party terminal emulator for MacOS that offers features not available in the default </a:t>
            </a:r>
            <a:r>
              <a:rPr lang="en-AU" b="0" i="0" dirty="0" err="1">
                <a:solidFill>
                  <a:srgbClr val="333333"/>
                </a:solidFill>
                <a:effectLst/>
                <a:latin typeface="Helvetica Neue" panose="02000503000000020004" pitchFamily="2" charset="0"/>
              </a:rPr>
              <a:t>Terminal.app</a:t>
            </a:r>
            <a:r>
              <a:rPr lang="en-AU" b="0" i="0" dirty="0">
                <a:solidFill>
                  <a:srgbClr val="333333"/>
                </a:solidFill>
                <a:effectLst/>
                <a:latin typeface="Helvetica Neue" panose="02000503000000020004" pitchFamily="2" charset="0"/>
              </a:rPr>
              <a:t>. These include split panes, search, advanced customization, and more, making it a popular choice among developers and power users on MacOS.</a:t>
            </a:r>
          </a:p>
          <a:p>
            <a:pPr algn="l"/>
            <a:r>
              <a:rPr lang="en-AU" b="1" i="0" dirty="0">
                <a:solidFill>
                  <a:srgbClr val="000000"/>
                </a:solidFill>
                <a:effectLst/>
                <a:latin typeface="Helvetica Neue" panose="02000503000000020004" pitchFamily="2" charset="0"/>
              </a:rPr>
              <a:t>7. PuTTY</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Platform:</a:t>
            </a:r>
            <a:r>
              <a:rPr lang="en-AU" b="0" i="0" dirty="0">
                <a:solidFill>
                  <a:srgbClr val="333333"/>
                </a:solidFill>
                <a:effectLst/>
                <a:latin typeface="Helvetica Neue" panose="02000503000000020004" pitchFamily="2" charset="0"/>
              </a:rPr>
              <a:t> Windows, with unofficial ports to other systems</a:t>
            </a:r>
          </a:p>
          <a:p>
            <a:pPr algn="l">
              <a:buFont typeface="Arial" panose="020B0604020202020204" pitchFamily="34" charset="0"/>
              <a:buChar char="•"/>
            </a:pPr>
            <a:r>
              <a:rPr lang="en-AU" b="1" i="0" dirty="0">
                <a:solidFill>
                  <a:srgbClr val="000000"/>
                </a:solidFill>
                <a:effectLst/>
                <a:latin typeface="Helvetica Neue" panose="02000503000000020004" pitchFamily="2" charset="0"/>
              </a:rPr>
              <a:t>Description:</a:t>
            </a:r>
            <a:r>
              <a:rPr lang="en-AU" b="0" i="0" dirty="0">
                <a:solidFill>
                  <a:srgbClr val="333333"/>
                </a:solidFill>
                <a:effectLst/>
                <a:latin typeface="Helvetica Neue" panose="02000503000000020004" pitchFamily="2" charset="0"/>
              </a:rPr>
              <a:t> Originally developed for Windows, PuTTY is a lightweight, open-source terminal emulator primarily used for SSH and telnet connections to remote servers. Despite its simplicity, it remains a fundamental tool for network administrators and developers working in Windows environments.</a:t>
            </a:r>
          </a:p>
          <a:p>
            <a:endParaRPr lang="en-US" dirty="0"/>
          </a:p>
        </p:txBody>
      </p:sp>
      <p:sp>
        <p:nvSpPr>
          <p:cNvPr id="4" name="Slide Number Placeholder 3"/>
          <p:cNvSpPr>
            <a:spLocks noGrp="1"/>
          </p:cNvSpPr>
          <p:nvPr>
            <p:ph type="sldNum" sz="quarter" idx="5"/>
          </p:nvPr>
        </p:nvSpPr>
        <p:spPr/>
        <p:txBody>
          <a:bodyPr/>
          <a:lstStyle/>
          <a:p>
            <a:fld id="{BA3E024E-F835-6D45-89C3-0E2F93EE799A}" type="slidenum">
              <a:rPr lang="en-US" smtClean="0"/>
              <a:t>6</a:t>
            </a:fld>
            <a:endParaRPr lang="en-US" dirty="0"/>
          </a:p>
        </p:txBody>
      </p:sp>
    </p:spTree>
    <p:extLst>
      <p:ext uri="{BB962C8B-B14F-4D97-AF65-F5344CB8AC3E}">
        <p14:creationId xmlns:p14="http://schemas.microsoft.com/office/powerpoint/2010/main" val="2251504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E024E-F835-6D45-89C3-0E2F93EE799A}" type="slidenum">
              <a:rPr lang="en-US" smtClean="0"/>
              <a:t>8</a:t>
            </a:fld>
            <a:endParaRPr lang="en-US" dirty="0"/>
          </a:p>
        </p:txBody>
      </p:sp>
    </p:spTree>
    <p:extLst>
      <p:ext uri="{BB962C8B-B14F-4D97-AF65-F5344CB8AC3E}">
        <p14:creationId xmlns:p14="http://schemas.microsoft.com/office/powerpoint/2010/main" val="1275250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AU" b="1" i="0" dirty="0">
                <a:solidFill>
                  <a:srgbClr val="374151"/>
                </a:solidFill>
                <a:effectLst/>
                <a:latin typeface="Söhne"/>
              </a:rPr>
              <a:t>Windows Shells:</a:t>
            </a:r>
            <a:endParaRPr lang="en-AU" b="0" i="0" dirty="0">
              <a:solidFill>
                <a:srgbClr val="374151"/>
              </a:solidFill>
              <a:effectLst/>
              <a:latin typeface="Söhne"/>
            </a:endParaRPr>
          </a:p>
          <a:p>
            <a:pPr marL="742950" lvl="1" indent="-285750" algn="l">
              <a:buFont typeface="+mj-lt"/>
              <a:buAutoNum type="arabicPeriod"/>
            </a:pPr>
            <a:r>
              <a:rPr lang="en-AU" b="1" i="0" dirty="0">
                <a:solidFill>
                  <a:srgbClr val="374151"/>
                </a:solidFill>
                <a:effectLst/>
                <a:latin typeface="Söhne"/>
              </a:rPr>
              <a:t>Command Prompt:</a:t>
            </a:r>
            <a:endParaRPr lang="en-AU" b="0" i="0" dirty="0">
              <a:solidFill>
                <a:srgbClr val="374151"/>
              </a:solidFill>
              <a:effectLst/>
              <a:latin typeface="Söhne"/>
            </a:endParaRPr>
          </a:p>
          <a:p>
            <a:pPr marL="1143000" lvl="2" indent="-228600" algn="l">
              <a:buFont typeface="+mj-lt"/>
              <a:buAutoNum type="arabicPeriod"/>
            </a:pPr>
            <a:r>
              <a:rPr lang="en-AU" b="0" i="0" dirty="0">
                <a:solidFill>
                  <a:srgbClr val="374151"/>
                </a:solidFill>
                <a:effectLst/>
                <a:latin typeface="Söhne"/>
              </a:rPr>
              <a:t>Referred to as </a:t>
            </a:r>
            <a:r>
              <a:rPr lang="en-AU" b="0" i="0" dirty="0" err="1">
                <a:solidFill>
                  <a:srgbClr val="374151"/>
                </a:solidFill>
                <a:effectLst/>
                <a:latin typeface="Söhne"/>
              </a:rPr>
              <a:t>cmd.exe</a:t>
            </a:r>
            <a:r>
              <a:rPr lang="en-AU" b="0" i="0" dirty="0">
                <a:solidFill>
                  <a:srgbClr val="374151"/>
                </a:solidFill>
                <a:effectLst/>
                <a:latin typeface="Söhne"/>
              </a:rPr>
              <a:t>, it's a command-line interpreter on Windows systems.</a:t>
            </a:r>
          </a:p>
          <a:p>
            <a:pPr marL="1143000" lvl="2" indent="-228600" algn="l">
              <a:buFont typeface="+mj-lt"/>
              <a:buAutoNum type="arabicPeriod"/>
            </a:pPr>
            <a:r>
              <a:rPr lang="en-AU" b="0" i="0" dirty="0">
                <a:solidFill>
                  <a:srgbClr val="374151"/>
                </a:solidFill>
                <a:effectLst/>
                <a:latin typeface="Söhne"/>
              </a:rPr>
              <a:t>Command Prompt acts as both a shell and a terminal, meaning the environment where commands are entered is named the same as the shell itself.</a:t>
            </a:r>
          </a:p>
          <a:p>
            <a:pPr marL="742950" lvl="1" indent="-285750" algn="l">
              <a:buFont typeface="+mj-lt"/>
              <a:buAutoNum type="arabicPeriod"/>
            </a:pPr>
            <a:r>
              <a:rPr lang="en-AU" b="1" i="0" dirty="0">
                <a:solidFill>
                  <a:srgbClr val="374151"/>
                </a:solidFill>
                <a:effectLst/>
                <a:latin typeface="Söhne"/>
              </a:rPr>
              <a:t>PowerShell:</a:t>
            </a:r>
            <a:endParaRPr lang="en-AU" b="0" i="0" dirty="0">
              <a:solidFill>
                <a:srgbClr val="374151"/>
              </a:solidFill>
              <a:effectLst/>
              <a:latin typeface="Söhne"/>
            </a:endParaRPr>
          </a:p>
          <a:p>
            <a:pPr marL="1143000" lvl="2" indent="-228600" algn="l">
              <a:buFont typeface="+mj-lt"/>
              <a:buAutoNum type="arabicPeriod"/>
            </a:pPr>
            <a:r>
              <a:rPr lang="en-AU" b="0" i="0" dirty="0">
                <a:solidFill>
                  <a:srgbClr val="374151"/>
                </a:solidFill>
                <a:effectLst/>
                <a:latin typeface="Söhne"/>
              </a:rPr>
              <a:t>An advanced shell provided by Microsoft with more features compared to Command Prompt.</a:t>
            </a:r>
          </a:p>
          <a:p>
            <a:pPr marL="1143000" lvl="2" indent="-228600" algn="l">
              <a:buFont typeface="+mj-lt"/>
              <a:buAutoNum type="arabicPeriod"/>
            </a:pPr>
            <a:r>
              <a:rPr lang="en-AU" b="0" i="0" dirty="0">
                <a:solidFill>
                  <a:srgbClr val="374151"/>
                </a:solidFill>
                <a:effectLst/>
                <a:latin typeface="Söhne"/>
              </a:rPr>
              <a:t>PowerShell is both a scripting environment and a command-shell interface.</a:t>
            </a:r>
          </a:p>
          <a:p>
            <a:pPr marL="1143000" lvl="2" indent="-228600" algn="l">
              <a:buFont typeface="+mj-lt"/>
              <a:buAutoNum type="arabicPeriod"/>
            </a:pPr>
            <a:r>
              <a:rPr lang="en-AU" b="0" i="0" dirty="0">
                <a:solidFill>
                  <a:srgbClr val="374151"/>
                </a:solidFill>
                <a:effectLst/>
                <a:latin typeface="Söhne"/>
              </a:rPr>
              <a:t>It uses a different command syntax, but aliases can be used to make some commands resemble traditional </a:t>
            </a:r>
            <a:r>
              <a:rPr lang="en-AU" b="0" i="0" dirty="0" err="1">
                <a:solidFill>
                  <a:srgbClr val="374151"/>
                </a:solidFill>
                <a:effectLst/>
                <a:latin typeface="Söhne"/>
              </a:rPr>
              <a:t>cmd.exe</a:t>
            </a:r>
            <a:r>
              <a:rPr lang="en-AU" b="0" i="0" dirty="0">
                <a:solidFill>
                  <a:srgbClr val="374151"/>
                </a:solidFill>
                <a:effectLst/>
                <a:latin typeface="Söhne"/>
              </a:rPr>
              <a:t> commands.</a:t>
            </a:r>
          </a:p>
          <a:p>
            <a:pPr algn="l">
              <a:buFont typeface="+mj-lt"/>
              <a:buAutoNum type="arabicPeriod"/>
            </a:pPr>
            <a:r>
              <a:rPr lang="en-AU" b="1" i="0" dirty="0">
                <a:solidFill>
                  <a:srgbClr val="374151"/>
                </a:solidFill>
                <a:effectLst/>
                <a:latin typeface="Söhne"/>
              </a:rPr>
              <a:t>Unix-Like Shells:</a:t>
            </a:r>
            <a:endParaRPr lang="en-AU" b="0" i="0" dirty="0">
              <a:solidFill>
                <a:srgbClr val="374151"/>
              </a:solidFill>
              <a:effectLst/>
              <a:latin typeface="Söhne"/>
            </a:endParaRPr>
          </a:p>
          <a:p>
            <a:pPr marL="742950" lvl="1" indent="-285750" algn="l">
              <a:buFont typeface="+mj-lt"/>
              <a:buAutoNum type="arabicPeriod"/>
            </a:pPr>
            <a:r>
              <a:rPr lang="en-AU" b="1" i="0" dirty="0">
                <a:solidFill>
                  <a:srgbClr val="374151"/>
                </a:solidFill>
                <a:effectLst/>
                <a:latin typeface="Söhne"/>
              </a:rPr>
              <a:t>Bash (</a:t>
            </a:r>
            <a:r>
              <a:rPr lang="en-US" b="1" dirty="0" err="1"/>
              <a:t>B</a:t>
            </a:r>
            <a:r>
              <a:rPr lang="en-US" b="0" dirty="0" err="1"/>
              <a:t>ourne</a:t>
            </a:r>
            <a:r>
              <a:rPr lang="en-AU" b="1" i="0" dirty="0">
                <a:solidFill>
                  <a:srgbClr val="374151"/>
                </a:solidFill>
                <a:effectLst/>
                <a:latin typeface="Söhne"/>
              </a:rPr>
              <a:t> A</a:t>
            </a:r>
            <a:r>
              <a:rPr lang="en-AU" b="0" i="0" dirty="0">
                <a:solidFill>
                  <a:srgbClr val="374151"/>
                </a:solidFill>
                <a:effectLst/>
                <a:latin typeface="Söhne"/>
              </a:rPr>
              <a:t>gain</a:t>
            </a:r>
            <a:r>
              <a:rPr lang="en-AU" b="1" i="0" dirty="0">
                <a:solidFill>
                  <a:srgbClr val="374151"/>
                </a:solidFill>
                <a:effectLst/>
                <a:latin typeface="Söhne"/>
              </a:rPr>
              <a:t> </a:t>
            </a:r>
            <a:r>
              <a:rPr lang="en-AU" b="1" i="0" dirty="0" err="1">
                <a:solidFill>
                  <a:srgbClr val="374151"/>
                </a:solidFill>
                <a:effectLst/>
                <a:latin typeface="Söhne"/>
              </a:rPr>
              <a:t>SH</a:t>
            </a:r>
            <a:r>
              <a:rPr lang="en-AU" b="0" i="0" dirty="0" err="1">
                <a:solidFill>
                  <a:srgbClr val="374151"/>
                </a:solidFill>
                <a:effectLst/>
                <a:latin typeface="Söhne"/>
              </a:rPr>
              <a:t>ell</a:t>
            </a:r>
            <a:r>
              <a:rPr lang="en-AU" b="1" i="0" dirty="0">
                <a:solidFill>
                  <a:srgbClr val="374151"/>
                </a:solidFill>
                <a:effectLst/>
                <a:latin typeface="Söhne"/>
              </a:rPr>
              <a:t>):</a:t>
            </a:r>
            <a:endParaRPr lang="en-AU" b="0" i="0" dirty="0">
              <a:solidFill>
                <a:srgbClr val="374151"/>
              </a:solidFill>
              <a:effectLst/>
              <a:latin typeface="Söhne"/>
            </a:endParaRPr>
          </a:p>
          <a:p>
            <a:pPr marL="1143000" lvl="2" indent="-228600" algn="l">
              <a:buFont typeface="+mj-lt"/>
              <a:buAutoNum type="arabicPeriod"/>
            </a:pPr>
            <a:r>
              <a:rPr lang="en-AU" b="0" i="0" dirty="0">
                <a:solidFill>
                  <a:srgbClr val="374151"/>
                </a:solidFill>
                <a:effectLst/>
                <a:latin typeface="Söhne"/>
              </a:rPr>
              <a:t>Default shell on most Linux distributions and MacOS.</a:t>
            </a:r>
          </a:p>
          <a:p>
            <a:pPr marL="1143000" lvl="2" indent="-228600" algn="l">
              <a:buFont typeface="+mj-lt"/>
              <a:buAutoNum type="arabicPeriod"/>
            </a:pPr>
            <a:r>
              <a:rPr lang="en-AU" b="0" i="0" dirty="0">
                <a:solidFill>
                  <a:srgbClr val="374151"/>
                </a:solidFill>
                <a:effectLst/>
                <a:latin typeface="Söhne"/>
              </a:rPr>
              <a:t>Offers scripting capabilities and interactive use.</a:t>
            </a:r>
          </a:p>
          <a:p>
            <a:pPr marL="742950" lvl="1" indent="-285750" algn="l">
              <a:buFont typeface="+mj-lt"/>
              <a:buAutoNum type="arabicPeriod"/>
            </a:pPr>
            <a:r>
              <a:rPr lang="en-AU" b="1" i="0" dirty="0" err="1">
                <a:solidFill>
                  <a:srgbClr val="374151"/>
                </a:solidFill>
                <a:effectLst/>
                <a:latin typeface="Söhne"/>
              </a:rPr>
              <a:t>Zsh</a:t>
            </a:r>
            <a:r>
              <a:rPr lang="en-AU" b="1" i="0" dirty="0">
                <a:solidFill>
                  <a:srgbClr val="374151"/>
                </a:solidFill>
                <a:effectLst/>
                <a:latin typeface="Söhne"/>
              </a:rPr>
              <a:t> (Z Shell):</a:t>
            </a:r>
            <a:endParaRPr lang="en-AU" b="0" i="0" dirty="0">
              <a:solidFill>
                <a:srgbClr val="374151"/>
              </a:solidFill>
              <a:effectLst/>
              <a:latin typeface="Söhne"/>
            </a:endParaRPr>
          </a:p>
          <a:p>
            <a:pPr marL="1143000" lvl="2" indent="-228600" algn="l">
              <a:buFont typeface="+mj-lt"/>
              <a:buAutoNum type="arabicPeriod"/>
            </a:pPr>
            <a:r>
              <a:rPr lang="en-AU" b="0" i="0" dirty="0">
                <a:solidFill>
                  <a:srgbClr val="374151"/>
                </a:solidFill>
                <a:effectLst/>
                <a:latin typeface="Söhne"/>
              </a:rPr>
              <a:t>Similar to Bash with extended features like improved autocomplete and themes.</a:t>
            </a:r>
          </a:p>
          <a:p>
            <a:pPr marL="1143000" lvl="2" indent="-228600" algn="l">
              <a:buFont typeface="+mj-lt"/>
              <a:buAutoNum type="arabicPeriod"/>
            </a:pPr>
            <a:r>
              <a:rPr lang="en-AU" b="0" i="0" dirty="0">
                <a:solidFill>
                  <a:srgbClr val="374151"/>
                </a:solidFill>
                <a:effectLst/>
                <a:latin typeface="Söhne"/>
              </a:rPr>
              <a:t>Often used with Oh My </a:t>
            </a:r>
            <a:r>
              <a:rPr lang="en-AU" b="0" i="0" dirty="0" err="1">
                <a:solidFill>
                  <a:srgbClr val="374151"/>
                </a:solidFill>
                <a:effectLst/>
                <a:latin typeface="Söhne"/>
              </a:rPr>
              <a:t>Zsh</a:t>
            </a:r>
            <a:r>
              <a:rPr lang="en-AU" b="0" i="0" dirty="0">
                <a:solidFill>
                  <a:srgbClr val="374151"/>
                </a:solidFill>
                <a:effectLst/>
                <a:latin typeface="Söhne"/>
              </a:rPr>
              <a:t>, which provides additional functionality.</a:t>
            </a:r>
          </a:p>
          <a:p>
            <a:pPr marL="742950" lvl="1" indent="-285750" algn="l">
              <a:buFont typeface="+mj-lt"/>
              <a:buAutoNum type="arabicPeriod"/>
            </a:pPr>
            <a:r>
              <a:rPr lang="en-AU" b="1" i="0" dirty="0" err="1">
                <a:solidFill>
                  <a:srgbClr val="374151"/>
                </a:solidFill>
                <a:effectLst/>
                <a:latin typeface="Söhne"/>
              </a:rPr>
              <a:t>Ksh</a:t>
            </a:r>
            <a:r>
              <a:rPr lang="en-AU" b="1" i="0" dirty="0">
                <a:solidFill>
                  <a:srgbClr val="374151"/>
                </a:solidFill>
                <a:effectLst/>
                <a:latin typeface="Söhne"/>
              </a:rPr>
              <a:t> (Korn Shell):</a:t>
            </a:r>
            <a:endParaRPr lang="en-AU" b="0" i="0" dirty="0">
              <a:solidFill>
                <a:srgbClr val="374151"/>
              </a:solidFill>
              <a:effectLst/>
              <a:latin typeface="Söhne"/>
            </a:endParaRPr>
          </a:p>
          <a:p>
            <a:pPr marL="1143000" lvl="2" indent="-228600" algn="l">
              <a:buFont typeface="+mj-lt"/>
              <a:buAutoNum type="arabicPeriod"/>
            </a:pPr>
            <a:r>
              <a:rPr lang="en-AU" b="0" i="0" dirty="0">
                <a:solidFill>
                  <a:srgbClr val="374151"/>
                </a:solidFill>
                <a:effectLst/>
                <a:latin typeface="Söhne"/>
              </a:rPr>
              <a:t>Known for being a middle ground between Bash and </a:t>
            </a:r>
            <a:r>
              <a:rPr lang="en-AU" b="0" i="0" dirty="0" err="1">
                <a:solidFill>
                  <a:srgbClr val="374151"/>
                </a:solidFill>
                <a:effectLst/>
                <a:latin typeface="Söhne"/>
              </a:rPr>
              <a:t>Zsh</a:t>
            </a:r>
            <a:r>
              <a:rPr lang="en-AU" b="0" i="0" dirty="0">
                <a:solidFill>
                  <a:srgbClr val="374151"/>
                </a:solidFill>
                <a:effectLst/>
                <a:latin typeface="Söhne"/>
              </a:rPr>
              <a:t> in terms of features.</a:t>
            </a:r>
          </a:p>
          <a:p>
            <a:pPr marL="1143000" lvl="2" indent="-228600" algn="l">
              <a:buFont typeface="+mj-lt"/>
              <a:buAutoNum type="arabicPeriod"/>
            </a:pPr>
            <a:r>
              <a:rPr lang="en-AU" b="0" i="0" dirty="0">
                <a:solidFill>
                  <a:srgbClr val="374151"/>
                </a:solidFill>
                <a:effectLst/>
                <a:latin typeface="Söhne"/>
              </a:rPr>
              <a:t>It is POSIX-compliant and offers advanced scripting capabilities.</a:t>
            </a:r>
          </a:p>
          <a:p>
            <a:pPr marL="742950" lvl="1" indent="-285750" algn="l">
              <a:buFont typeface="+mj-lt"/>
              <a:buAutoNum type="arabicPeriod"/>
            </a:pPr>
            <a:r>
              <a:rPr lang="en-AU" b="1" i="0" dirty="0">
                <a:solidFill>
                  <a:srgbClr val="374151"/>
                </a:solidFill>
                <a:effectLst/>
                <a:latin typeface="Söhne"/>
              </a:rPr>
              <a:t>Syntax Similarities:</a:t>
            </a:r>
            <a:endParaRPr lang="en-AU" b="0" i="0" dirty="0">
              <a:solidFill>
                <a:srgbClr val="374151"/>
              </a:solidFill>
              <a:effectLst/>
              <a:latin typeface="Söhne"/>
            </a:endParaRPr>
          </a:p>
          <a:p>
            <a:pPr marL="1143000" lvl="2" indent="-228600" algn="l">
              <a:buFont typeface="+mj-lt"/>
              <a:buAutoNum type="arabicPeriod"/>
            </a:pPr>
            <a:r>
              <a:rPr lang="en-AU" b="0" i="0" dirty="0">
                <a:solidFill>
                  <a:srgbClr val="374151"/>
                </a:solidFill>
                <a:effectLst/>
                <a:latin typeface="Söhne"/>
              </a:rPr>
              <a:t>Bash, </a:t>
            </a:r>
            <a:r>
              <a:rPr lang="en-AU" b="0" i="0" dirty="0" err="1">
                <a:solidFill>
                  <a:srgbClr val="374151"/>
                </a:solidFill>
                <a:effectLst/>
                <a:latin typeface="Söhne"/>
              </a:rPr>
              <a:t>Zsh</a:t>
            </a:r>
            <a:r>
              <a:rPr lang="en-AU" b="0" i="0" dirty="0">
                <a:solidFill>
                  <a:srgbClr val="374151"/>
                </a:solidFill>
                <a:effectLst/>
                <a:latin typeface="Söhne"/>
              </a:rPr>
              <a:t>, and </a:t>
            </a:r>
            <a:r>
              <a:rPr lang="en-AU" b="0" i="0" dirty="0" err="1">
                <a:solidFill>
                  <a:srgbClr val="374151"/>
                </a:solidFill>
                <a:effectLst/>
                <a:latin typeface="Söhne"/>
              </a:rPr>
              <a:t>Ksh</a:t>
            </a:r>
            <a:r>
              <a:rPr lang="en-AU" b="0" i="0" dirty="0">
                <a:solidFill>
                  <a:srgbClr val="374151"/>
                </a:solidFill>
                <a:effectLst/>
                <a:latin typeface="Söhne"/>
              </a:rPr>
              <a:t> have almost identical syntax due to their roots in the </a:t>
            </a:r>
            <a:r>
              <a:rPr lang="en-AU" b="0" i="0" dirty="0" err="1">
                <a:solidFill>
                  <a:srgbClr val="374151"/>
                </a:solidFill>
                <a:effectLst/>
                <a:latin typeface="Söhne"/>
              </a:rPr>
              <a:t>Bourne</a:t>
            </a:r>
            <a:r>
              <a:rPr lang="en-AU" b="0" i="0" dirty="0">
                <a:solidFill>
                  <a:srgbClr val="374151"/>
                </a:solidFill>
                <a:effectLst/>
                <a:latin typeface="Söhne"/>
              </a:rPr>
              <a:t> Shell.</a:t>
            </a:r>
          </a:p>
          <a:p>
            <a:pPr marL="1143000" lvl="2" indent="-228600" algn="l">
              <a:buFont typeface="+mj-lt"/>
              <a:buAutoNum type="arabicPeriod"/>
            </a:pPr>
            <a:r>
              <a:rPr lang="en-AU" b="0" i="0" dirty="0">
                <a:solidFill>
                  <a:srgbClr val="374151"/>
                </a:solidFill>
                <a:effectLst/>
                <a:latin typeface="Söhne"/>
              </a:rPr>
              <a:t>Differences exist, but they are generally subtle and pertain to advanced features or scripting nuances.</a:t>
            </a:r>
          </a:p>
          <a:p>
            <a:endParaRPr lang="en-US" dirty="0"/>
          </a:p>
        </p:txBody>
      </p:sp>
      <p:sp>
        <p:nvSpPr>
          <p:cNvPr id="4" name="Slide Number Placeholder 3"/>
          <p:cNvSpPr>
            <a:spLocks noGrp="1"/>
          </p:cNvSpPr>
          <p:nvPr>
            <p:ph type="sldNum" sz="quarter" idx="5"/>
          </p:nvPr>
        </p:nvSpPr>
        <p:spPr/>
        <p:txBody>
          <a:bodyPr/>
          <a:lstStyle/>
          <a:p>
            <a:fld id="{BA3E024E-F835-6D45-89C3-0E2F93EE799A}" type="slidenum">
              <a:rPr lang="en-US" smtClean="0"/>
              <a:t>9</a:t>
            </a:fld>
            <a:endParaRPr lang="en-US" dirty="0"/>
          </a:p>
        </p:txBody>
      </p:sp>
    </p:spTree>
    <p:extLst>
      <p:ext uri="{BB962C8B-B14F-4D97-AF65-F5344CB8AC3E}">
        <p14:creationId xmlns:p14="http://schemas.microsoft.com/office/powerpoint/2010/main" val="3359806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E024E-F835-6D45-89C3-0E2F93EE799A}" type="slidenum">
              <a:rPr lang="en-US" smtClean="0"/>
              <a:t>15</a:t>
            </a:fld>
            <a:endParaRPr lang="en-US" dirty="0"/>
          </a:p>
        </p:txBody>
      </p:sp>
    </p:spTree>
    <p:extLst>
      <p:ext uri="{BB962C8B-B14F-4D97-AF65-F5344CB8AC3E}">
        <p14:creationId xmlns:p14="http://schemas.microsoft.com/office/powerpoint/2010/main" val="203064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E024E-F835-6D45-89C3-0E2F93EE799A}" type="slidenum">
              <a:rPr lang="en-US" smtClean="0"/>
              <a:t>18</a:t>
            </a:fld>
            <a:endParaRPr lang="en-US" dirty="0"/>
          </a:p>
        </p:txBody>
      </p:sp>
    </p:spTree>
    <p:extLst>
      <p:ext uri="{BB962C8B-B14F-4D97-AF65-F5344CB8AC3E}">
        <p14:creationId xmlns:p14="http://schemas.microsoft.com/office/powerpoint/2010/main" val="1023730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1" name="Rounded Rectangle 10"/>
          <p:cNvSpPr/>
          <p:nvPr userDrawn="1"/>
        </p:nvSpPr>
        <p:spPr>
          <a:xfrm>
            <a:off x="920424" y="691642"/>
            <a:ext cx="10360351" cy="5616575"/>
          </a:xfrm>
          <a:prstGeom prst="roundRect">
            <a:avLst>
              <a:gd name="adj" fmla="val 766"/>
            </a:avLst>
          </a:prstGeom>
          <a:solidFill>
            <a:srgbClr val="D81C24">
              <a:alpha val="14902"/>
            </a:srgbClr>
          </a:solidFill>
          <a:ln>
            <a:solidFill>
              <a:srgbClr val="D81C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600">
              <a:latin typeface="+mj-lt"/>
            </a:endParaRPr>
          </a:p>
        </p:txBody>
      </p:sp>
      <p:sp>
        <p:nvSpPr>
          <p:cNvPr id="4" name="Date Placeholder 3"/>
          <p:cNvSpPr>
            <a:spLocks noGrp="1"/>
          </p:cNvSpPr>
          <p:nvPr>
            <p:ph type="dt" sz="half" idx="10"/>
          </p:nvPr>
        </p:nvSpPr>
        <p:spPr/>
        <p:txBody>
          <a:bodyPr/>
          <a:lstStyle/>
          <a:p>
            <a:fld id="{56F489C6-6277-454E-AECF-6C3872A9450F}" type="datetimeFigureOut">
              <a:rPr lang="en-US" smtClean="0"/>
              <a:t>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F46F4-8938-5C4A-A3E0-434D3C3588F4}" type="slidenum">
              <a:rPr lang="en-US" smtClean="0"/>
              <a:t>‹#›</a:t>
            </a:fld>
            <a:endParaRPr lang="en-US" dirty="0"/>
          </a:p>
        </p:txBody>
      </p:sp>
      <p:sp>
        <p:nvSpPr>
          <p:cNvPr id="2" name="Title 1"/>
          <p:cNvSpPr>
            <a:spLocks noGrp="1"/>
          </p:cNvSpPr>
          <p:nvPr>
            <p:ph type="ctrTitle" hasCustomPrompt="1"/>
          </p:nvPr>
        </p:nvSpPr>
        <p:spPr>
          <a:xfrm>
            <a:off x="1051133" y="1293778"/>
            <a:ext cx="10084038" cy="1396829"/>
          </a:xfrm>
          <a:prstGeom prst="rect">
            <a:avLst/>
          </a:prstGeom>
          <a:noFill/>
        </p:spPr>
        <p:txBody>
          <a:bodyPr anchor="t"/>
          <a:lstStyle>
            <a:lvl1pPr>
              <a:defRPr>
                <a:solidFill>
                  <a:schemeClr val="bg1">
                    <a:lumMod val="95000"/>
                  </a:schemeClr>
                </a:solidFill>
                <a:latin typeface="+mj-lt"/>
              </a:defRPr>
            </a:lvl1pPr>
          </a:lstStyle>
          <a:p>
            <a:r>
              <a:rPr lang="en-AU" noProof="0" dirty="0"/>
              <a:t>Session/Presentation Title</a:t>
            </a:r>
          </a:p>
        </p:txBody>
      </p:sp>
      <p:sp>
        <p:nvSpPr>
          <p:cNvPr id="10" name="Table Placeholder 9"/>
          <p:cNvSpPr>
            <a:spLocks noGrp="1"/>
          </p:cNvSpPr>
          <p:nvPr>
            <p:ph type="tbl" sz="quarter" idx="13" hasCustomPrompt="1"/>
          </p:nvPr>
        </p:nvSpPr>
        <p:spPr>
          <a:xfrm>
            <a:off x="1051131" y="4732016"/>
            <a:ext cx="10084039" cy="1450021"/>
          </a:xfrm>
          <a:noFill/>
        </p:spPr>
        <p:txBody>
          <a:bodyPr anchor="t">
            <a:normAutofit/>
          </a:bodyPr>
          <a:lstStyle>
            <a:lvl1pPr marL="0" indent="0">
              <a:buNone/>
              <a:defRPr sz="1400" baseline="0">
                <a:solidFill>
                  <a:schemeClr val="bg1">
                    <a:lumMod val="75000"/>
                  </a:schemeClr>
                </a:solidFill>
                <a:latin typeface="+mj-lt"/>
              </a:defRPr>
            </a:lvl1pPr>
          </a:lstStyle>
          <a:p>
            <a:r>
              <a:rPr lang="en-AU" dirty="0"/>
              <a:t>Replace this with a table of units – 2 columns – National ID and Title</a:t>
            </a:r>
          </a:p>
        </p:txBody>
      </p:sp>
      <p:sp>
        <p:nvSpPr>
          <p:cNvPr id="12" name="Text Placeholder 11"/>
          <p:cNvSpPr>
            <a:spLocks noGrp="1"/>
          </p:cNvSpPr>
          <p:nvPr>
            <p:ph type="body" sz="quarter" idx="14" hasCustomPrompt="1"/>
          </p:nvPr>
        </p:nvSpPr>
        <p:spPr>
          <a:xfrm>
            <a:off x="1051132" y="819761"/>
            <a:ext cx="10084039" cy="341659"/>
          </a:xfrm>
          <a:noFill/>
        </p:spPr>
        <p:txBody>
          <a:bodyPr anchor="ctr">
            <a:noAutofit/>
          </a:bodyPr>
          <a:lstStyle>
            <a:lvl1pPr marL="0" indent="0" algn="l">
              <a:buNone/>
              <a:defRPr sz="1800" baseline="0">
                <a:solidFill>
                  <a:schemeClr val="bg1">
                    <a:lumMod val="75000"/>
                  </a:schemeClr>
                </a:solidFill>
                <a:latin typeface="+mj-lt"/>
              </a:defRPr>
            </a:lvl1pPr>
          </a:lstStyle>
          <a:p>
            <a:pPr lvl="0"/>
            <a:r>
              <a:rPr lang="en-AU" dirty="0"/>
              <a:t>Week/Session 00</a:t>
            </a:r>
          </a:p>
        </p:txBody>
      </p:sp>
      <p:sp>
        <p:nvSpPr>
          <p:cNvPr id="8" name="Text Placeholder 7"/>
          <p:cNvSpPr>
            <a:spLocks noGrp="1"/>
          </p:cNvSpPr>
          <p:nvPr>
            <p:ph type="body" sz="quarter" idx="15" hasCustomPrompt="1"/>
          </p:nvPr>
        </p:nvSpPr>
        <p:spPr>
          <a:xfrm>
            <a:off x="1051130" y="4211303"/>
            <a:ext cx="10084038" cy="428986"/>
          </a:xfrm>
          <a:noFill/>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AU" sz="1600" b="0" dirty="0">
                <a:solidFill>
                  <a:schemeClr val="bg1">
                    <a:lumMod val="95000"/>
                  </a:schemeClr>
                </a:solidFill>
                <a:latin typeface="+mj-lt"/>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noProof="0" dirty="0"/>
              <a:t>Cluster Name</a:t>
            </a:r>
            <a:endParaRPr lang="en-AU" dirty="0"/>
          </a:p>
        </p:txBody>
      </p:sp>
      <p:sp>
        <p:nvSpPr>
          <p:cNvPr id="9" name="TextBox 8"/>
          <p:cNvSpPr txBox="1"/>
          <p:nvPr userDrawn="1"/>
        </p:nvSpPr>
        <p:spPr>
          <a:xfrm>
            <a:off x="1051132" y="2852738"/>
            <a:ext cx="1871530" cy="572303"/>
          </a:xfrm>
          <a:prstGeom prst="rect">
            <a:avLst/>
          </a:prstGeom>
          <a:noFill/>
        </p:spPr>
        <p:txBody>
          <a:bodyPr vert="horz" lIns="91440" tIns="45720" rIns="91440" bIns="45720" rtlCol="0" anchor="ctr">
            <a:noAutofit/>
          </a:bodyPr>
          <a:lstStyle>
            <a:lvl1pPr indent="0">
              <a:spcBef>
                <a:spcPct val="20000"/>
              </a:spcBef>
              <a:buFont typeface="Arial"/>
              <a:buNone/>
              <a:defRPr sz="2800" baseline="0">
                <a:solidFill>
                  <a:schemeClr val="bg1">
                    <a:lumMod val="75000"/>
                  </a:schemeClr>
                </a:solidFill>
              </a:defRPr>
            </a:lvl1pPr>
            <a:lvl2pPr indent="0" algn="ctr">
              <a:spcBef>
                <a:spcPct val="20000"/>
              </a:spcBef>
              <a:buFont typeface="Arial"/>
              <a:buNone/>
              <a:defRPr sz="2800" baseline="0">
                <a:solidFill>
                  <a:schemeClr val="tx1">
                    <a:tint val="75000"/>
                  </a:schemeClr>
                </a:solidFill>
              </a:defRPr>
            </a:lvl2pPr>
            <a:lvl3pPr indent="0" algn="ctr">
              <a:spcBef>
                <a:spcPct val="20000"/>
              </a:spcBef>
              <a:buFont typeface="Arial"/>
              <a:buNone/>
              <a:defRPr sz="2400" baseline="0">
                <a:solidFill>
                  <a:schemeClr val="tx1">
                    <a:tint val="75000"/>
                  </a:schemeClr>
                </a:solidFill>
              </a:defRPr>
            </a:lvl3pPr>
            <a:lvl4pPr indent="0" algn="ctr">
              <a:spcBef>
                <a:spcPct val="20000"/>
              </a:spcBef>
              <a:buFont typeface="Arial"/>
              <a:buNone/>
              <a:defRPr sz="2000" baseline="0">
                <a:solidFill>
                  <a:schemeClr val="tx1">
                    <a:tint val="75000"/>
                  </a:schemeClr>
                </a:solidFill>
              </a:defRPr>
            </a:lvl4pPr>
            <a:lvl5pPr indent="0" algn="ctr">
              <a:spcBef>
                <a:spcPct val="20000"/>
              </a:spcBef>
              <a:buFont typeface="Arial"/>
              <a:buNone/>
              <a:defRPr sz="2000" baseline="0">
                <a:solidFill>
                  <a:schemeClr val="tx1">
                    <a:tint val="75000"/>
                  </a:schemeClr>
                </a:solidFill>
              </a:defRPr>
            </a:lvl5pPr>
            <a:lvl6pPr indent="0" algn="ctr">
              <a:spcBef>
                <a:spcPct val="20000"/>
              </a:spcBef>
              <a:buFont typeface="Arial"/>
              <a:buNone/>
              <a:defRPr sz="2000">
                <a:solidFill>
                  <a:schemeClr val="tx1">
                    <a:tint val="75000"/>
                  </a:schemeClr>
                </a:solidFill>
              </a:defRPr>
            </a:lvl6pPr>
            <a:lvl7pPr indent="0" algn="ctr">
              <a:spcBef>
                <a:spcPct val="20000"/>
              </a:spcBef>
              <a:buFont typeface="Arial"/>
              <a:buNone/>
              <a:defRPr sz="2000">
                <a:solidFill>
                  <a:schemeClr val="tx1">
                    <a:tint val="75000"/>
                  </a:schemeClr>
                </a:solidFill>
              </a:defRPr>
            </a:lvl7pPr>
            <a:lvl8pPr indent="0" algn="ctr">
              <a:spcBef>
                <a:spcPct val="20000"/>
              </a:spcBef>
              <a:buFont typeface="Arial"/>
              <a:buNone/>
              <a:defRPr sz="2000">
                <a:solidFill>
                  <a:schemeClr val="tx1">
                    <a:tint val="75000"/>
                  </a:schemeClr>
                </a:solidFill>
              </a:defRPr>
            </a:lvl8pPr>
            <a:lvl9pPr indent="0" algn="ctr">
              <a:spcBef>
                <a:spcPct val="20000"/>
              </a:spcBef>
              <a:buFont typeface="Arial"/>
              <a:buNone/>
              <a:defRPr sz="2000">
                <a:solidFill>
                  <a:schemeClr val="tx1">
                    <a:tint val="75000"/>
                  </a:schemeClr>
                </a:solidFill>
              </a:defRPr>
            </a:lvl9pPr>
          </a:lstStyle>
          <a:p>
            <a:pPr lvl="0"/>
            <a:r>
              <a:rPr lang="en-AU" sz="2000" dirty="0">
                <a:solidFill>
                  <a:schemeClr val="bg1">
                    <a:lumMod val="75000"/>
                  </a:schemeClr>
                </a:solidFill>
                <a:latin typeface="+mj-lt"/>
              </a:rPr>
              <a:t>Presented by:</a:t>
            </a:r>
          </a:p>
        </p:txBody>
      </p:sp>
      <p:sp>
        <p:nvSpPr>
          <p:cNvPr id="17" name="Text Placeholder 16"/>
          <p:cNvSpPr>
            <a:spLocks noGrp="1"/>
          </p:cNvSpPr>
          <p:nvPr>
            <p:ph type="body" sz="quarter" idx="16" hasCustomPrompt="1"/>
          </p:nvPr>
        </p:nvSpPr>
        <p:spPr>
          <a:xfrm>
            <a:off x="2991027" y="2862841"/>
            <a:ext cx="8144143" cy="56220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2800">
                <a:solidFill>
                  <a:schemeClr val="bg1">
                    <a:lumMod val="75000"/>
                  </a:schemeClr>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3200" b="1" noProof="0" dirty="0">
                <a:solidFill>
                  <a:schemeClr val="bg1">
                    <a:lumMod val="95000"/>
                  </a:schemeClr>
                </a:solidFill>
              </a:rPr>
              <a:t>Given &amp; Last Name</a:t>
            </a:r>
          </a:p>
        </p:txBody>
      </p:sp>
      <p:sp>
        <p:nvSpPr>
          <p:cNvPr id="19" name="Content Placeholder 18"/>
          <p:cNvSpPr>
            <a:spLocks noGrp="1"/>
          </p:cNvSpPr>
          <p:nvPr>
            <p:ph sz="quarter" idx="17" hasCustomPrompt="1"/>
          </p:nvPr>
        </p:nvSpPr>
        <p:spPr>
          <a:xfrm>
            <a:off x="1050925" y="3516767"/>
            <a:ext cx="10083800" cy="602809"/>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lang="en-AU" sz="2000" dirty="0" smtClean="0">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3200" b="1" dirty="0">
                <a:solidFill>
                  <a:schemeClr val="bg1">
                    <a:lumMod val="85000"/>
                  </a:schemeClr>
                </a:solidFill>
              </a:rPr>
              <a:t>Course ID and Title</a:t>
            </a:r>
          </a:p>
        </p:txBody>
      </p:sp>
    </p:spTree>
    <p:extLst>
      <p:ext uri="{BB962C8B-B14F-4D97-AF65-F5344CB8AC3E}">
        <p14:creationId xmlns:p14="http://schemas.microsoft.com/office/powerpoint/2010/main" val="41900696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574" userDrawn="1">
          <p15:clr>
            <a:srgbClr val="FBAE40"/>
          </p15:clr>
        </p15:guide>
        <p15:guide id="4" pos="7106" userDrawn="1">
          <p15:clr>
            <a:srgbClr val="FBAE40"/>
          </p15:clr>
        </p15:guide>
        <p15:guide id="5" orient="horz" pos="436" userDrawn="1">
          <p15:clr>
            <a:srgbClr val="FBAE40"/>
          </p15:clr>
        </p15:guide>
        <p15:guide id="6" orient="horz" pos="3974" userDrawn="1">
          <p15:clr>
            <a:srgbClr val="FBAE40"/>
          </p15:clr>
        </p15:guide>
        <p15:guide id="7" orient="horz" pos="17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73062"/>
            <a:ext cx="7212496" cy="4911874"/>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F489C6-6277-454E-AECF-6C3872A9450F}" type="datetimeFigureOut">
              <a:rPr lang="en-US" smtClean="0"/>
              <a:t>2/6/25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1F46F4-8938-5C4A-A3E0-434D3C3588F4}" type="slidenum">
              <a:rPr lang="en-US" smtClean="0"/>
              <a:t>‹#›</a:t>
            </a:fld>
            <a:endParaRPr lang="en-US" dirty="0"/>
          </a:p>
        </p:txBody>
      </p:sp>
      <p:sp>
        <p:nvSpPr>
          <p:cNvPr id="6" name="Picture Placeholder 8">
            <a:extLst>
              <a:ext uri="{FF2B5EF4-FFF2-40B4-BE49-F238E27FC236}">
                <a16:creationId xmlns:a16="http://schemas.microsoft.com/office/drawing/2014/main" id="{C9126EA6-A663-AD41-9474-BAFD5F860789}"/>
              </a:ext>
            </a:extLst>
          </p:cNvPr>
          <p:cNvSpPr>
            <a:spLocks noGrp="1"/>
          </p:cNvSpPr>
          <p:nvPr>
            <p:ph type="pic" sz="quarter" idx="13" hasCustomPrompt="1"/>
          </p:nvPr>
        </p:nvSpPr>
        <p:spPr>
          <a:xfrm>
            <a:off x="8316528" y="973063"/>
            <a:ext cx="3030587" cy="4911873"/>
          </a:xfrm>
          <a:prstGeom prst="roundRect">
            <a:avLst>
              <a:gd name="adj" fmla="val 3523"/>
            </a:avLst>
          </a:prstGeom>
          <a:blipFill>
            <a:blip r:embed="rId2"/>
            <a:stretch>
              <a:fillRect l="16" r="16"/>
            </a:stretch>
          </a:blipFill>
          <a:ln>
            <a:solidFill>
              <a:srgbClr val="D8262E">
                <a:alpha val="50196"/>
              </a:srgbClr>
            </a:solidFill>
          </a:ln>
        </p:spPr>
        <p:txBody>
          <a:bodyPr/>
          <a:lstStyle>
            <a:lvl1pPr marL="0" indent="0">
              <a:buNone/>
              <a:defRPr/>
            </a:lvl1pPr>
          </a:lstStyle>
          <a:p>
            <a:r>
              <a:rPr lang="en-US" dirty="0"/>
              <a:t>   </a:t>
            </a:r>
          </a:p>
        </p:txBody>
      </p:sp>
    </p:spTree>
    <p:extLst>
      <p:ext uri="{BB962C8B-B14F-4D97-AF65-F5344CB8AC3E}">
        <p14:creationId xmlns:p14="http://schemas.microsoft.com/office/powerpoint/2010/main" val="989589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F489C6-6277-454E-AECF-6C3872A9450F}" type="datetimeFigureOut">
              <a:rPr lang="en-US" smtClean="0"/>
              <a:t>2/6/25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41F46F4-8938-5C4A-A3E0-434D3C3588F4}" type="slidenum">
              <a:rPr lang="en-US" smtClean="0"/>
              <a:t>‹#›</a:t>
            </a:fld>
            <a:endParaRPr lang="en-US" dirty="0"/>
          </a:p>
        </p:txBody>
      </p:sp>
      <p:sp>
        <p:nvSpPr>
          <p:cNvPr id="10" name="Picture Placeholder 8">
            <a:extLst>
              <a:ext uri="{FF2B5EF4-FFF2-40B4-BE49-F238E27FC236}">
                <a16:creationId xmlns:a16="http://schemas.microsoft.com/office/drawing/2014/main" id="{C9126EA6-A663-AD41-9474-BAFD5F860789}"/>
              </a:ext>
            </a:extLst>
          </p:cNvPr>
          <p:cNvSpPr>
            <a:spLocks noGrp="1"/>
          </p:cNvSpPr>
          <p:nvPr>
            <p:ph type="pic" sz="quarter" idx="14" hasCustomPrompt="1"/>
          </p:nvPr>
        </p:nvSpPr>
        <p:spPr>
          <a:xfrm>
            <a:off x="609600" y="710508"/>
            <a:ext cx="10972800" cy="4948123"/>
          </a:xfrm>
          <a:prstGeom prst="roundRect">
            <a:avLst>
              <a:gd name="adj" fmla="val 1876"/>
            </a:avLst>
          </a:prstGeom>
          <a:blipFill>
            <a:blip r:embed="rId2"/>
            <a:stretch>
              <a:fillRect l="16" r="16"/>
            </a:stretch>
          </a:blipFill>
          <a:ln>
            <a:solidFill>
              <a:srgbClr val="D8262E">
                <a:alpha val="50196"/>
              </a:srgbClr>
            </a:solidFill>
          </a:ln>
        </p:spPr>
        <p:txBody>
          <a:bodyPr/>
          <a:lstStyle>
            <a:lvl1pPr marL="0" indent="0">
              <a:buNone/>
              <a:defRPr/>
            </a:lvl1pPr>
          </a:lstStyle>
          <a:p>
            <a:r>
              <a:rPr lang="en-US" dirty="0"/>
              <a:t>   </a:t>
            </a:r>
          </a:p>
        </p:txBody>
      </p:sp>
      <p:sp>
        <p:nvSpPr>
          <p:cNvPr id="6" name="Title 1"/>
          <p:cNvSpPr>
            <a:spLocks noGrp="1"/>
          </p:cNvSpPr>
          <p:nvPr>
            <p:ph type="title"/>
          </p:nvPr>
        </p:nvSpPr>
        <p:spPr>
          <a:xfrm>
            <a:off x="609600" y="5755274"/>
            <a:ext cx="10972800" cy="527831"/>
          </a:xfrm>
          <a:prstGeom prst="rect">
            <a:avLst/>
          </a:prstGeom>
        </p:spPr>
        <p:txBody>
          <a:bodyPr anchor="b">
            <a:normAutofit/>
          </a:bodyPr>
          <a:lstStyle>
            <a:lvl1pPr algn="l">
              <a:defRPr sz="1800" b="1"/>
            </a:lvl1pPr>
          </a:lstStyle>
          <a:p>
            <a:r>
              <a:rPr lang="en-US" noProof="0"/>
              <a:t>Click to edit Master title style</a:t>
            </a:r>
            <a:endParaRPr lang="en-AU" noProof="0"/>
          </a:p>
        </p:txBody>
      </p:sp>
    </p:spTree>
    <p:extLst>
      <p:ext uri="{BB962C8B-B14F-4D97-AF65-F5344CB8AC3E}">
        <p14:creationId xmlns:p14="http://schemas.microsoft.com/office/powerpoint/2010/main" val="3182468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F489C6-6277-454E-AECF-6C3872A9450F}" type="datetimeFigureOut">
              <a:rPr lang="en-US" smtClean="0"/>
              <a:t>2/6/25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41F46F4-8938-5C4A-A3E0-434D3C3588F4}" type="slidenum">
              <a:rPr lang="en-US" smtClean="0"/>
              <a:t>‹#›</a:t>
            </a:fld>
            <a:endParaRPr lang="en-US" dirty="0"/>
          </a:p>
        </p:txBody>
      </p:sp>
      <p:sp>
        <p:nvSpPr>
          <p:cNvPr id="9" name="Picture Placeholder 8">
            <a:extLst>
              <a:ext uri="{FF2B5EF4-FFF2-40B4-BE49-F238E27FC236}">
                <a16:creationId xmlns:a16="http://schemas.microsoft.com/office/drawing/2014/main" id="{ED779252-2DB5-164E-B413-9653D35CC4E5}"/>
              </a:ext>
            </a:extLst>
          </p:cNvPr>
          <p:cNvSpPr>
            <a:spLocks noGrp="1"/>
          </p:cNvSpPr>
          <p:nvPr>
            <p:ph type="pic" sz="quarter" idx="13" hasCustomPrompt="1"/>
          </p:nvPr>
        </p:nvSpPr>
        <p:spPr>
          <a:xfrm>
            <a:off x="8253685" y="672443"/>
            <a:ext cx="3328716" cy="5395071"/>
          </a:xfrm>
          <a:prstGeom prst="roundRect">
            <a:avLst>
              <a:gd name="adj" fmla="val 4147"/>
            </a:avLst>
          </a:prstGeom>
          <a:blipFill>
            <a:blip r:embed="rId2">
              <a:alphaModFix/>
            </a:blip>
            <a:stretch>
              <a:fillRect l="16" r="16"/>
            </a:stretch>
          </a:blipFill>
        </p:spPr>
        <p:txBody>
          <a:bodyPr/>
          <a:lstStyle>
            <a:lvl1pPr marL="0" indent="0">
              <a:buNone/>
              <a:defRPr/>
            </a:lvl1pPr>
          </a:lstStyle>
          <a:p>
            <a:r>
              <a:rPr lang="en-US" dirty="0"/>
              <a:t>   </a:t>
            </a:r>
          </a:p>
        </p:txBody>
      </p:sp>
      <p:sp>
        <p:nvSpPr>
          <p:cNvPr id="13" name="Text Placeholder 12">
            <a:extLst>
              <a:ext uri="{FF2B5EF4-FFF2-40B4-BE49-F238E27FC236}">
                <a16:creationId xmlns:a16="http://schemas.microsoft.com/office/drawing/2014/main" id="{FFC5ADCF-7EA1-3644-9B75-D84582085EDA}"/>
              </a:ext>
            </a:extLst>
          </p:cNvPr>
          <p:cNvSpPr>
            <a:spLocks noGrp="1"/>
          </p:cNvSpPr>
          <p:nvPr>
            <p:ph type="body" sz="quarter" idx="14"/>
          </p:nvPr>
        </p:nvSpPr>
        <p:spPr>
          <a:xfrm>
            <a:off x="609600" y="671513"/>
            <a:ext cx="7416800" cy="539600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4078927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876053"/>
            <a:ext cx="6207659" cy="382380"/>
          </a:xfrm>
          <a:prstGeom prst="rect">
            <a:avLst/>
          </a:prstGeom>
        </p:spPr>
        <p:txBody>
          <a:bodyPr anchor="t"/>
          <a:lstStyle>
            <a:lvl1pPr algn="l">
              <a:defRPr sz="1800" b="1" cap="none">
                <a:solidFill>
                  <a:schemeClr val="bg1">
                    <a:lumMod val="65000"/>
                  </a:schemeClr>
                </a:solidFill>
                <a:latin typeface="+mn-lt"/>
              </a:defRPr>
            </a:lvl1pPr>
          </a:lstStyle>
          <a:p>
            <a:r>
              <a:rPr lang="en-AU" noProof="0" dirty="0"/>
              <a:t>PRESENTATION TEMPLATE CREATED BY</a:t>
            </a:r>
          </a:p>
        </p:txBody>
      </p:sp>
      <p:sp>
        <p:nvSpPr>
          <p:cNvPr id="4" name="Date Placeholder 3"/>
          <p:cNvSpPr>
            <a:spLocks noGrp="1"/>
          </p:cNvSpPr>
          <p:nvPr>
            <p:ph type="dt" sz="half" idx="10"/>
          </p:nvPr>
        </p:nvSpPr>
        <p:spPr/>
        <p:txBody>
          <a:bodyPr/>
          <a:lstStyle/>
          <a:p>
            <a:fld id="{56F489C6-6277-454E-AECF-6C3872A9450F}" type="datetimeFigureOut">
              <a:rPr lang="en-US" smtClean="0"/>
              <a:t>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F46F4-8938-5C4A-A3E0-434D3C3588F4}" type="slidenum">
              <a:rPr lang="en-US" smtClean="0"/>
              <a:t>‹#›</a:t>
            </a:fld>
            <a:endParaRPr lang="en-US" dirty="0"/>
          </a:p>
        </p:txBody>
      </p:sp>
      <p:sp>
        <p:nvSpPr>
          <p:cNvPr id="7" name="Picture Placeholder 8">
            <a:extLst>
              <a:ext uri="{FF2B5EF4-FFF2-40B4-BE49-F238E27FC236}">
                <a16:creationId xmlns:a16="http://schemas.microsoft.com/office/drawing/2014/main" id="{F7D5DACE-FF0F-2D46-93D3-295ECF1DA88A}"/>
              </a:ext>
            </a:extLst>
          </p:cNvPr>
          <p:cNvSpPr>
            <a:spLocks noGrp="1"/>
          </p:cNvSpPr>
          <p:nvPr>
            <p:ph type="pic" sz="quarter" idx="13"/>
          </p:nvPr>
        </p:nvSpPr>
        <p:spPr>
          <a:xfrm>
            <a:off x="6978086" y="873914"/>
            <a:ext cx="1561468" cy="1561468"/>
          </a:xfrm>
          <a:prstGeom prst="roundRect">
            <a:avLst>
              <a:gd name="adj" fmla="val 4112"/>
            </a:avLst>
          </a:prstGeom>
          <a:blipFill dpi="0" rotWithShape="1">
            <a:blip r:embed="rId2">
              <a:extLst>
                <a:ext uri="{28A0092B-C50C-407E-A947-70E740481C1C}">
                  <a14:useLocalDpi xmlns:a14="http://schemas.microsoft.com/office/drawing/2010/main" val="0"/>
                </a:ext>
              </a:extLst>
            </a:blip>
            <a:srcRect/>
            <a:stretch>
              <a:fillRect/>
            </a:stretch>
          </a:blipFill>
          <a:ln w="12700" cap="rnd">
            <a:solidFill>
              <a:srgbClr val="D8262E">
                <a:alpha val="50000"/>
              </a:srgbClr>
            </a:solidFill>
          </a:ln>
        </p:spPr>
        <p:txBody>
          <a:bodyPr/>
          <a:lstStyle>
            <a:lvl1pPr marL="0" indent="0">
              <a:buNone/>
              <a:defRPr/>
            </a:lvl1pPr>
          </a:lstStyle>
          <a:p>
            <a:r>
              <a:rPr lang="en-US"/>
              <a:t>Click icon to add picture</a:t>
            </a:r>
            <a:endParaRPr lang="en-US" dirty="0"/>
          </a:p>
        </p:txBody>
      </p:sp>
      <p:sp>
        <p:nvSpPr>
          <p:cNvPr id="13" name="Text Placeholder 12"/>
          <p:cNvSpPr>
            <a:spLocks noGrp="1"/>
          </p:cNvSpPr>
          <p:nvPr>
            <p:ph type="body" sz="quarter" idx="14" hasCustomPrompt="1"/>
          </p:nvPr>
        </p:nvSpPr>
        <p:spPr>
          <a:xfrm>
            <a:off x="609600" y="1358681"/>
            <a:ext cx="6207659" cy="633082"/>
          </a:xfrm>
        </p:spPr>
        <p:txBody>
          <a:bodyPr/>
          <a:lstStyle>
            <a:lvl1pPr marL="0" indent="0">
              <a:buNone/>
              <a:defRPr>
                <a:solidFill>
                  <a:schemeClr val="bg1">
                    <a:lumMod val="8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AU" noProof="0" dirty="0"/>
              <a:t>Adrian Gould</a:t>
            </a:r>
            <a:endParaRPr lang="en-US" dirty="0"/>
          </a:p>
        </p:txBody>
      </p:sp>
      <p:sp>
        <p:nvSpPr>
          <p:cNvPr id="15" name="Text Placeholder 14"/>
          <p:cNvSpPr>
            <a:spLocks noGrp="1"/>
          </p:cNvSpPr>
          <p:nvPr>
            <p:ph type="body" sz="quarter" idx="15" hasCustomPrompt="1"/>
          </p:nvPr>
        </p:nvSpPr>
        <p:spPr>
          <a:xfrm>
            <a:off x="609600" y="2101835"/>
            <a:ext cx="6207659" cy="333547"/>
          </a:xfrm>
        </p:spPr>
        <p:txBody>
          <a:bodyPr>
            <a:normAutofit/>
          </a:bodyPr>
          <a:lstStyle>
            <a:lvl1pPr marL="0" indent="0">
              <a:buNone/>
              <a:defRPr sz="110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AU" noProof="0" dirty="0"/>
              <a:t>LECTURER SOFTWARE DEVELOPMENT, WEB DEVELOPMENT, IOT</a:t>
            </a:r>
            <a:endParaRPr lang="en-US" dirty="0"/>
          </a:p>
        </p:txBody>
      </p:sp>
    </p:spTree>
    <p:extLst>
      <p:ext uri="{BB962C8B-B14F-4D97-AF65-F5344CB8AC3E}">
        <p14:creationId xmlns:p14="http://schemas.microsoft.com/office/powerpoint/2010/main" val="1663450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F489C6-6277-454E-AECF-6C3872A9450F}" type="datetimeFigureOut">
              <a:rPr lang="en-US" smtClean="0"/>
              <a:t>2/6/25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41F46F4-8938-5C4A-A3E0-434D3C3588F4}" type="slidenum">
              <a:rPr lang="en-US" smtClean="0"/>
              <a:t>‹#›</a:t>
            </a:fld>
            <a:endParaRPr lang="en-US" dirty="0"/>
          </a:p>
        </p:txBody>
      </p:sp>
    </p:spTree>
    <p:extLst>
      <p:ext uri="{BB962C8B-B14F-4D97-AF65-F5344CB8AC3E}">
        <p14:creationId xmlns:p14="http://schemas.microsoft.com/office/powerpoint/2010/main" val="41220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493776"/>
            <a:ext cx="4011084" cy="941324"/>
          </a:xfrm>
          <a:prstGeom prst="rect">
            <a:avLst/>
          </a:prstGeom>
        </p:spPr>
        <p:txBody>
          <a:bodyPr anchor="b"/>
          <a:lstStyle>
            <a:lvl1pPr algn="l">
              <a:defRPr sz="2000" b="1"/>
            </a:lvl1pPr>
          </a:lstStyle>
          <a:p>
            <a:r>
              <a:rPr lang="en-US" noProof="0"/>
              <a:t>Click to edit Master title style</a:t>
            </a:r>
            <a:endParaRPr lang="en-AU" noProof="0"/>
          </a:p>
        </p:txBody>
      </p:sp>
      <p:sp>
        <p:nvSpPr>
          <p:cNvPr id="3" name="Content Placeholder 2"/>
          <p:cNvSpPr>
            <a:spLocks noGrp="1"/>
          </p:cNvSpPr>
          <p:nvPr>
            <p:ph idx="1"/>
          </p:nvPr>
        </p:nvSpPr>
        <p:spPr>
          <a:xfrm>
            <a:off x="4766733" y="493776"/>
            <a:ext cx="6815667" cy="56323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4" name="Text Placeholder 3"/>
          <p:cNvSpPr>
            <a:spLocks noGrp="1"/>
          </p:cNvSpPr>
          <p:nvPr>
            <p:ph type="body" sz="half" idx="2"/>
          </p:nvPr>
        </p:nvSpPr>
        <p:spPr>
          <a:xfrm>
            <a:off x="609602" y="1499615"/>
            <a:ext cx="4011084" cy="46265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p>
            <a:fld id="{56F489C6-6277-454E-AECF-6C3872A9450F}" type="datetimeFigureOut">
              <a:rPr lang="en-US" smtClean="0"/>
              <a:t>2/6/25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1F46F4-8938-5C4A-A3E0-434D3C3588F4}" type="slidenum">
              <a:rPr lang="en-US" smtClean="0"/>
              <a:t>‹#›</a:t>
            </a:fld>
            <a:endParaRPr lang="en-US" dirty="0"/>
          </a:p>
        </p:txBody>
      </p:sp>
    </p:spTree>
    <p:extLst>
      <p:ext uri="{BB962C8B-B14F-4D97-AF65-F5344CB8AC3E}">
        <p14:creationId xmlns:p14="http://schemas.microsoft.com/office/powerpoint/2010/main" val="565291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noProof="0"/>
              <a:t>Click to edit Master title style</a:t>
            </a:r>
            <a:endParaRPr lang="en-AU" noProof="0"/>
          </a:p>
        </p:txBody>
      </p:sp>
      <p:sp>
        <p:nvSpPr>
          <p:cNvPr id="3" name="Picture Placeholder 2"/>
          <p:cNvSpPr>
            <a:spLocks noGrp="1"/>
          </p:cNvSpPr>
          <p:nvPr>
            <p:ph type="pic" idx="1"/>
          </p:nvPr>
        </p:nvSpPr>
        <p:spPr>
          <a:xfrm>
            <a:off x="2389717" y="612775"/>
            <a:ext cx="7315200" cy="4114800"/>
          </a:xfrm>
          <a:prstGeom prst="roundRect">
            <a:avLst>
              <a:gd name="adj" fmla="val 2544"/>
            </a:avLst>
          </a:prstGeom>
          <a:solidFill>
            <a:schemeClr val="tx2">
              <a:lumMod val="60000"/>
              <a:lumOff val="4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AU"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p>
            <a:fld id="{56F489C6-6277-454E-AECF-6C3872A9450F}" type="datetimeFigureOut">
              <a:rPr lang="en-US" smtClean="0"/>
              <a:t>2/6/25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1F46F4-8938-5C4A-A3E0-434D3C3588F4}" type="slidenum">
              <a:rPr lang="en-US" smtClean="0"/>
              <a:t>‹#›</a:t>
            </a:fld>
            <a:endParaRPr lang="en-US" dirty="0"/>
          </a:p>
        </p:txBody>
      </p:sp>
    </p:spTree>
    <p:extLst>
      <p:ext uri="{BB962C8B-B14F-4D97-AF65-F5344CB8AC3E}">
        <p14:creationId xmlns:p14="http://schemas.microsoft.com/office/powerpoint/2010/main" val="305838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a:prstGeom prst="rect">
            <a:avLst/>
          </a:prstGeom>
        </p:spPr>
        <p:txBody>
          <a:bodyPr anchor="t"/>
          <a:lstStyle>
            <a:lvl1pPr algn="l">
              <a:defRPr sz="4000" b="1" cap="all"/>
            </a:lvl1pPr>
          </a:lstStyle>
          <a:p>
            <a:r>
              <a:rPr lang="en-US" noProof="0"/>
              <a:t>Click to edit Master title style</a:t>
            </a:r>
            <a:endParaRPr lang="en-AU" noProof="0"/>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noProof="0" dirty="0"/>
              <a:t>Week/Session 00 – Presentation Title</a:t>
            </a:r>
          </a:p>
        </p:txBody>
      </p:sp>
      <p:sp>
        <p:nvSpPr>
          <p:cNvPr id="4" name="Date Placeholder 3"/>
          <p:cNvSpPr>
            <a:spLocks noGrp="1"/>
          </p:cNvSpPr>
          <p:nvPr>
            <p:ph type="dt" sz="half" idx="10"/>
          </p:nvPr>
        </p:nvSpPr>
        <p:spPr/>
        <p:txBody>
          <a:bodyPr/>
          <a:lstStyle/>
          <a:p>
            <a:fld id="{56F489C6-6277-454E-AECF-6C3872A9450F}" type="datetimeFigureOut">
              <a:rPr lang="en-AU" noProof="0" smtClean="0"/>
              <a:t>6/2/2025</a:t>
            </a:fld>
            <a:endParaRPr lang="en-AU" noProof="0"/>
          </a:p>
        </p:txBody>
      </p:sp>
      <p:sp>
        <p:nvSpPr>
          <p:cNvPr id="5" name="Footer Placeholder 4"/>
          <p:cNvSpPr>
            <a:spLocks noGrp="1"/>
          </p:cNvSpPr>
          <p:nvPr>
            <p:ph type="ftr" sz="quarter" idx="11"/>
          </p:nvPr>
        </p:nvSpPr>
        <p:spPr/>
        <p:txBody>
          <a:bodyPr/>
          <a:lstStyle/>
          <a:p>
            <a:endParaRPr lang="en-AU" noProof="0"/>
          </a:p>
        </p:txBody>
      </p:sp>
      <p:sp>
        <p:nvSpPr>
          <p:cNvPr id="6" name="Slide Number Placeholder 5"/>
          <p:cNvSpPr>
            <a:spLocks noGrp="1"/>
          </p:cNvSpPr>
          <p:nvPr>
            <p:ph type="sldNum" sz="quarter" idx="12"/>
          </p:nvPr>
        </p:nvSpPr>
        <p:spPr/>
        <p:txBody>
          <a:bodyPr/>
          <a:lstStyle/>
          <a:p>
            <a:fld id="{741F46F4-8938-5C4A-A3E0-434D3C3588F4}" type="slidenum">
              <a:rPr lang="en-AU" noProof="0" smtClean="0"/>
              <a:t>‹#›</a:t>
            </a:fld>
            <a:endParaRPr lang="en-AU" noProof="0"/>
          </a:p>
        </p:txBody>
      </p:sp>
    </p:spTree>
    <p:extLst>
      <p:ext uri="{BB962C8B-B14F-4D97-AF65-F5344CB8AC3E}">
        <p14:creationId xmlns:p14="http://schemas.microsoft.com/office/powerpoint/2010/main" val="1471725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99892"/>
            <a:ext cx="10972800" cy="1003205"/>
          </a:xfrm>
          <a:prstGeom prst="rect">
            <a:avLst/>
          </a:prstGeom>
        </p:spPr>
        <p:txBody>
          <a:bodyPr/>
          <a:lstStyle/>
          <a:p>
            <a:r>
              <a:rPr lang="en-US" noProof="0"/>
              <a:t>Click to edit Master title style</a:t>
            </a:r>
            <a:endParaRPr lang="en-AU" noProof="0" dirty="0"/>
          </a:p>
        </p:txBody>
      </p:sp>
      <p:sp>
        <p:nvSpPr>
          <p:cNvPr id="3" name="Content Placehold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10"/>
          </p:nvPr>
        </p:nvSpPr>
        <p:spPr/>
        <p:txBody>
          <a:bodyPr/>
          <a:lstStyle/>
          <a:p>
            <a:fld id="{56F489C6-6277-454E-AECF-6C3872A9450F}" type="datetimeFigureOut">
              <a:rPr lang="en-US" smtClean="0"/>
              <a:t>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F46F4-8938-5C4A-A3E0-434D3C3588F4}" type="slidenum">
              <a:rPr lang="en-US" smtClean="0"/>
              <a:t>‹#›</a:t>
            </a:fld>
            <a:endParaRPr lang="en-US" dirty="0"/>
          </a:p>
        </p:txBody>
      </p:sp>
    </p:spTree>
    <p:extLst>
      <p:ext uri="{BB962C8B-B14F-4D97-AF65-F5344CB8AC3E}">
        <p14:creationId xmlns:p14="http://schemas.microsoft.com/office/powerpoint/2010/main" val="62910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99892"/>
            <a:ext cx="10972800" cy="1003205"/>
          </a:xfrm>
          <a:prstGeom prst="rect">
            <a:avLst/>
          </a:prstGeom>
        </p:spPr>
        <p:txBody>
          <a:bodyPr/>
          <a:lstStyle/>
          <a:p>
            <a:r>
              <a:rPr lang="en-US" noProof="0"/>
              <a:t>Click to edit Master title style</a:t>
            </a:r>
            <a:endParaRPr lang="en-AU" noProof="0" dirty="0"/>
          </a:p>
        </p:txBody>
      </p:sp>
      <p:sp>
        <p:nvSpPr>
          <p:cNvPr id="3" name="Content Placeholder 2"/>
          <p:cNvSpPr>
            <a:spLocks noGrp="1"/>
          </p:cNvSpPr>
          <p:nvPr>
            <p:ph idx="1"/>
          </p:nvPr>
        </p:nvSpPr>
        <p:spPr>
          <a:xfrm>
            <a:off x="609600" y="1794618"/>
            <a:ext cx="10972800" cy="219169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4" name="Date Placeholder 3"/>
          <p:cNvSpPr>
            <a:spLocks noGrp="1"/>
          </p:cNvSpPr>
          <p:nvPr>
            <p:ph type="dt" sz="half" idx="10"/>
          </p:nvPr>
        </p:nvSpPr>
        <p:spPr/>
        <p:txBody>
          <a:bodyPr/>
          <a:lstStyle/>
          <a:p>
            <a:fld id="{56F489C6-6277-454E-AECF-6C3872A9450F}" type="datetimeFigureOut">
              <a:rPr lang="en-US" smtClean="0"/>
              <a:t>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F46F4-8938-5C4A-A3E0-434D3C3588F4}" type="slidenum">
              <a:rPr lang="en-US" smtClean="0"/>
              <a:t>‹#›</a:t>
            </a:fld>
            <a:endParaRPr lang="en-US" dirty="0"/>
          </a:p>
        </p:txBody>
      </p:sp>
      <p:sp>
        <p:nvSpPr>
          <p:cNvPr id="7" name="Content Placeholder 2">
            <a:extLst>
              <a:ext uri="{FF2B5EF4-FFF2-40B4-BE49-F238E27FC236}">
                <a16:creationId xmlns:a16="http://schemas.microsoft.com/office/drawing/2014/main" id="{E2FB0483-D927-6C4B-9F8E-0CBFBED89EAE}"/>
              </a:ext>
            </a:extLst>
          </p:cNvPr>
          <p:cNvSpPr>
            <a:spLocks noGrp="1"/>
          </p:cNvSpPr>
          <p:nvPr>
            <p:ph idx="13"/>
          </p:nvPr>
        </p:nvSpPr>
        <p:spPr>
          <a:xfrm>
            <a:off x="609600" y="4182975"/>
            <a:ext cx="10972800" cy="219169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Tree>
    <p:extLst>
      <p:ext uri="{BB962C8B-B14F-4D97-AF65-F5344CB8AC3E}">
        <p14:creationId xmlns:p14="http://schemas.microsoft.com/office/powerpoint/2010/main" val="252747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99892"/>
            <a:ext cx="10972800" cy="1003205"/>
          </a:xfrm>
          <a:prstGeom prst="rect">
            <a:avLst/>
          </a:prstGeom>
        </p:spPr>
        <p:txBody>
          <a:bodyPr/>
          <a:lstStyle/>
          <a:p>
            <a:r>
              <a:rPr lang="en-US" noProof="0"/>
              <a:t>Click to edit Master title style</a:t>
            </a:r>
            <a:endParaRPr lang="en-AU" noProof="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5" name="Date Placeholder 4"/>
          <p:cNvSpPr>
            <a:spLocks noGrp="1"/>
          </p:cNvSpPr>
          <p:nvPr>
            <p:ph type="dt" sz="half" idx="10"/>
          </p:nvPr>
        </p:nvSpPr>
        <p:spPr/>
        <p:txBody>
          <a:bodyPr/>
          <a:lstStyle/>
          <a:p>
            <a:fld id="{56F489C6-6277-454E-AECF-6C3872A9450F}" type="datetimeFigureOut">
              <a:rPr lang="en-US" smtClean="0"/>
              <a:t>2/6/25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1F46F4-8938-5C4A-A3E0-434D3C3588F4}" type="slidenum">
              <a:rPr lang="en-US" smtClean="0"/>
              <a:t>‹#›</a:t>
            </a:fld>
            <a:endParaRPr lang="en-US" dirty="0"/>
          </a:p>
        </p:txBody>
      </p:sp>
    </p:spTree>
    <p:extLst>
      <p:ext uri="{BB962C8B-B14F-4D97-AF65-F5344CB8AC3E}">
        <p14:creationId xmlns:p14="http://schemas.microsoft.com/office/powerpoint/2010/main" val="381769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499892"/>
            <a:ext cx="10972800" cy="1003205"/>
          </a:xfrm>
          <a:prstGeom prst="rect">
            <a:avLst/>
          </a:prstGeom>
        </p:spPr>
        <p:txBody>
          <a:bodyPr/>
          <a:lstStyle>
            <a:lvl1pPr>
              <a:defRPr/>
            </a:lvl1pPr>
          </a:lstStyle>
          <a:p>
            <a:r>
              <a:rPr lang="en-US" noProof="0"/>
              <a:t>Click to edit Master title style</a:t>
            </a:r>
            <a:endParaRPr lang="en-AU" noProof="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7" name="Date Placeholder 6"/>
          <p:cNvSpPr>
            <a:spLocks noGrp="1"/>
          </p:cNvSpPr>
          <p:nvPr>
            <p:ph type="dt" sz="half" idx="10"/>
          </p:nvPr>
        </p:nvSpPr>
        <p:spPr/>
        <p:txBody>
          <a:bodyPr/>
          <a:lstStyle/>
          <a:p>
            <a:fld id="{56F489C6-6277-454E-AECF-6C3872A9450F}" type="datetimeFigureOut">
              <a:rPr lang="en-US" smtClean="0"/>
              <a:t>2/6/25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41F46F4-8938-5C4A-A3E0-434D3C3588F4}" type="slidenum">
              <a:rPr lang="en-US" smtClean="0"/>
              <a:t>‹#›</a:t>
            </a:fld>
            <a:endParaRPr lang="en-US" dirty="0"/>
          </a:p>
        </p:txBody>
      </p:sp>
    </p:spTree>
    <p:extLst>
      <p:ext uri="{BB962C8B-B14F-4D97-AF65-F5344CB8AC3E}">
        <p14:creationId xmlns:p14="http://schemas.microsoft.com/office/powerpoint/2010/main" val="1354379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3"/>
            <a:ext cx="8514522" cy="1362075"/>
          </a:xfrm>
          <a:prstGeom prst="rect">
            <a:avLst/>
          </a:prstGeom>
        </p:spPr>
        <p:txBody>
          <a:bodyPr anchor="t"/>
          <a:lstStyle>
            <a:lvl1pPr algn="l">
              <a:defRPr sz="4000" b="1" cap="all"/>
            </a:lvl1pPr>
          </a:lstStyle>
          <a:p>
            <a:r>
              <a:rPr lang="en-US" noProof="0"/>
              <a:t>Click to edit Master title style</a:t>
            </a:r>
            <a:endParaRPr lang="en-AU" noProof="0"/>
          </a:p>
        </p:txBody>
      </p:sp>
      <p:sp>
        <p:nvSpPr>
          <p:cNvPr id="3" name="Text Placeholder 2"/>
          <p:cNvSpPr>
            <a:spLocks noGrp="1"/>
          </p:cNvSpPr>
          <p:nvPr>
            <p:ph type="body" idx="1"/>
          </p:nvPr>
        </p:nvSpPr>
        <p:spPr>
          <a:xfrm>
            <a:off x="609600" y="2906713"/>
            <a:ext cx="8514522"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p:txBody>
          <a:bodyPr/>
          <a:lstStyle/>
          <a:p>
            <a:fld id="{56F489C6-6277-454E-AECF-6C3872A9450F}" type="datetimeFigureOut">
              <a:rPr lang="en-US" smtClean="0"/>
              <a:t>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F46F4-8938-5C4A-A3E0-434D3C3588F4}" type="slidenum">
              <a:rPr lang="en-US" smtClean="0"/>
              <a:t>‹#›</a:t>
            </a:fld>
            <a:endParaRPr lang="en-US" dirty="0"/>
          </a:p>
        </p:txBody>
      </p:sp>
      <p:sp>
        <p:nvSpPr>
          <p:cNvPr id="7" name="Picture Placeholder 8">
            <a:extLst>
              <a:ext uri="{FF2B5EF4-FFF2-40B4-BE49-F238E27FC236}">
                <a16:creationId xmlns:a16="http://schemas.microsoft.com/office/drawing/2014/main" id="{F7D5DACE-FF0F-2D46-93D3-295ECF1DA88A}"/>
              </a:ext>
            </a:extLst>
          </p:cNvPr>
          <p:cNvSpPr>
            <a:spLocks noGrp="1"/>
          </p:cNvSpPr>
          <p:nvPr>
            <p:ph type="pic" sz="quarter" idx="13"/>
          </p:nvPr>
        </p:nvSpPr>
        <p:spPr>
          <a:xfrm>
            <a:off x="9812656" y="2900636"/>
            <a:ext cx="1769744" cy="2868342"/>
          </a:xfrm>
          <a:prstGeom prst="roundRect">
            <a:avLst>
              <a:gd name="adj" fmla="val 4112"/>
            </a:avLst>
          </a:prstGeom>
          <a:blipFill>
            <a:blip r:embed="rId2"/>
            <a:stretch>
              <a:fillRect l="16" r="16"/>
            </a:stretch>
          </a:blipFill>
          <a:ln w="12700" cap="rnd">
            <a:solidFill>
              <a:srgbClr val="D8262E">
                <a:alpha val="50000"/>
              </a:srgbClr>
            </a:solidFill>
          </a:ln>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470644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99892"/>
            <a:ext cx="10972800" cy="1003205"/>
          </a:xfrm>
          <a:prstGeom prst="rect">
            <a:avLst/>
          </a:prstGeom>
        </p:spPr>
        <p:txBody>
          <a:bodyPr/>
          <a:lstStyle/>
          <a:p>
            <a:r>
              <a:rPr lang="en-US" noProof="0"/>
              <a:t>Click to edit Master title style</a:t>
            </a:r>
            <a:endParaRPr lang="en-AU" noProof="0"/>
          </a:p>
        </p:txBody>
      </p:sp>
      <p:sp>
        <p:nvSpPr>
          <p:cNvPr id="3" name="Content Placeholder 2"/>
          <p:cNvSpPr>
            <a:spLocks noGrp="1"/>
          </p:cNvSpPr>
          <p:nvPr>
            <p:ph sz="half" idx="1"/>
          </p:nvPr>
        </p:nvSpPr>
        <p:spPr>
          <a:xfrm>
            <a:off x="4165600" y="1600202"/>
            <a:ext cx="7416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5" name="Date Placeholder 4"/>
          <p:cNvSpPr>
            <a:spLocks noGrp="1"/>
          </p:cNvSpPr>
          <p:nvPr>
            <p:ph type="dt" sz="half" idx="10"/>
          </p:nvPr>
        </p:nvSpPr>
        <p:spPr/>
        <p:txBody>
          <a:bodyPr/>
          <a:lstStyle/>
          <a:p>
            <a:fld id="{56F489C6-6277-454E-AECF-6C3872A9450F}" type="datetimeFigureOut">
              <a:rPr lang="en-US" smtClean="0"/>
              <a:t>2/6/25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1F46F4-8938-5C4A-A3E0-434D3C3588F4}" type="slidenum">
              <a:rPr lang="en-US" smtClean="0"/>
              <a:t>‹#›</a:t>
            </a:fld>
            <a:endParaRPr lang="en-US" dirty="0"/>
          </a:p>
        </p:txBody>
      </p:sp>
      <p:sp>
        <p:nvSpPr>
          <p:cNvPr id="8" name="Picture Placeholder 8">
            <a:extLst>
              <a:ext uri="{FF2B5EF4-FFF2-40B4-BE49-F238E27FC236}">
                <a16:creationId xmlns:a16="http://schemas.microsoft.com/office/drawing/2014/main" id="{CB08A67E-3ED8-7842-9A36-FDA51ABEB2AC}"/>
              </a:ext>
            </a:extLst>
          </p:cNvPr>
          <p:cNvSpPr>
            <a:spLocks noGrp="1"/>
          </p:cNvSpPr>
          <p:nvPr>
            <p:ph type="pic" sz="quarter" idx="13" hasCustomPrompt="1"/>
          </p:nvPr>
        </p:nvSpPr>
        <p:spPr>
          <a:xfrm>
            <a:off x="609601" y="1600203"/>
            <a:ext cx="2792484" cy="4525963"/>
          </a:xfrm>
          <a:prstGeom prst="roundRect">
            <a:avLst>
              <a:gd name="adj" fmla="val 3374"/>
            </a:avLst>
          </a:prstGeom>
          <a:blipFill>
            <a:blip r:embed="rId2"/>
            <a:stretch>
              <a:fillRect l="16" r="16"/>
            </a:stretch>
          </a:blipFill>
          <a:ln>
            <a:solidFill>
              <a:srgbClr val="D8262E">
                <a:alpha val="50196"/>
              </a:srgbClr>
            </a:solidFill>
          </a:ln>
        </p:spPr>
        <p:txBody>
          <a:bodyPr/>
          <a:lstStyle>
            <a:lvl1pPr marL="0" indent="0">
              <a:buNone/>
              <a:defRPr/>
            </a:lvl1pPr>
          </a:lstStyle>
          <a:p>
            <a:r>
              <a:rPr lang="en-US" dirty="0"/>
              <a:t> </a:t>
            </a:r>
          </a:p>
        </p:txBody>
      </p:sp>
    </p:spTree>
    <p:extLst>
      <p:ext uri="{BB962C8B-B14F-4D97-AF65-F5344CB8AC3E}">
        <p14:creationId xmlns:p14="http://schemas.microsoft.com/office/powerpoint/2010/main" val="3814302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99892"/>
            <a:ext cx="10972800" cy="1003205"/>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F489C6-6277-454E-AECF-6C3872A9450F}" type="datetimeFigureOut">
              <a:rPr lang="en-US" smtClean="0"/>
              <a:t>2/6/25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1F46F4-8938-5C4A-A3E0-434D3C3588F4}" type="slidenum">
              <a:rPr lang="en-US" smtClean="0"/>
              <a:t>‹#›</a:t>
            </a:fld>
            <a:endParaRPr lang="en-US" dirty="0"/>
          </a:p>
        </p:txBody>
      </p:sp>
    </p:spTree>
    <p:extLst>
      <p:ext uri="{BB962C8B-B14F-4D97-AF65-F5344CB8AC3E}">
        <p14:creationId xmlns:p14="http://schemas.microsoft.com/office/powerpoint/2010/main" val="363058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94617"/>
            <a:ext cx="10972800" cy="4563491"/>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4" name="Date Placeholder 3"/>
          <p:cNvSpPr>
            <a:spLocks noGrp="1"/>
          </p:cNvSpPr>
          <p:nvPr>
            <p:ph type="dt" sz="half" idx="2"/>
          </p:nvPr>
        </p:nvSpPr>
        <p:spPr>
          <a:xfrm>
            <a:off x="609600" y="6482040"/>
            <a:ext cx="2844800" cy="301756"/>
          </a:xfrm>
          <a:prstGeom prst="rect">
            <a:avLst/>
          </a:prstGeom>
        </p:spPr>
        <p:txBody>
          <a:bodyPr vert="horz" lIns="91440" tIns="45720" rIns="91440" bIns="45720" rtlCol="0" anchor="ctr"/>
          <a:lstStyle>
            <a:lvl1pPr algn="l">
              <a:defRPr sz="1200" baseline="0">
                <a:solidFill>
                  <a:schemeClr val="accent2">
                    <a:lumMod val="50000"/>
                  </a:schemeClr>
                </a:solidFill>
              </a:defRPr>
            </a:lvl1pPr>
          </a:lstStyle>
          <a:p>
            <a:fld id="{56F489C6-6277-454E-AECF-6C3872A9450F}" type="datetimeFigureOut">
              <a:rPr lang="en-US" smtClean="0"/>
              <a:pPr/>
              <a:t>2/6/25</a:t>
            </a:fld>
            <a:endParaRPr lang="en-US" dirty="0"/>
          </a:p>
        </p:txBody>
      </p:sp>
      <p:sp>
        <p:nvSpPr>
          <p:cNvPr id="5" name="Footer Placeholder 4"/>
          <p:cNvSpPr>
            <a:spLocks noGrp="1"/>
          </p:cNvSpPr>
          <p:nvPr>
            <p:ph type="ftr" sz="quarter" idx="3"/>
          </p:nvPr>
        </p:nvSpPr>
        <p:spPr>
          <a:xfrm>
            <a:off x="4165600" y="6482040"/>
            <a:ext cx="3860800" cy="301756"/>
          </a:xfrm>
          <a:prstGeom prst="rect">
            <a:avLst/>
          </a:prstGeom>
        </p:spPr>
        <p:txBody>
          <a:bodyPr vert="horz" lIns="91440" tIns="45720" rIns="91440" bIns="45720" rtlCol="0" anchor="ctr"/>
          <a:lstStyle>
            <a:lvl1pPr algn="ctr">
              <a:defRPr sz="1200" baseline="0">
                <a:solidFill>
                  <a:schemeClr val="accent2">
                    <a:lumMod val="50000"/>
                  </a:schemeClr>
                </a:solidFill>
              </a:defRPr>
            </a:lvl1pPr>
          </a:lstStyle>
          <a:p>
            <a:endParaRPr lang="en-US" dirty="0"/>
          </a:p>
        </p:txBody>
      </p:sp>
      <p:sp>
        <p:nvSpPr>
          <p:cNvPr id="6" name="Slide Number Placeholder 5"/>
          <p:cNvSpPr>
            <a:spLocks noGrp="1"/>
          </p:cNvSpPr>
          <p:nvPr>
            <p:ph type="sldNum" sz="quarter" idx="4"/>
          </p:nvPr>
        </p:nvSpPr>
        <p:spPr>
          <a:xfrm>
            <a:off x="8737600" y="6482040"/>
            <a:ext cx="2844800" cy="301756"/>
          </a:xfrm>
          <a:prstGeom prst="rect">
            <a:avLst/>
          </a:prstGeom>
        </p:spPr>
        <p:txBody>
          <a:bodyPr vert="horz" lIns="91440" tIns="45720" rIns="91440" bIns="45720" rtlCol="0" anchor="ctr"/>
          <a:lstStyle>
            <a:lvl1pPr algn="r">
              <a:defRPr sz="1200" baseline="0">
                <a:solidFill>
                  <a:schemeClr val="accent2">
                    <a:lumMod val="50000"/>
                  </a:schemeClr>
                </a:solidFill>
              </a:defRPr>
            </a:lvl1pPr>
          </a:lstStyle>
          <a:p>
            <a:fld id="{741F46F4-8938-5C4A-A3E0-434D3C3588F4}" type="slidenum">
              <a:rPr lang="en-US" smtClean="0"/>
              <a:pPr/>
              <a:t>‹#›</a:t>
            </a:fld>
            <a:endParaRPr lang="en-US" dirty="0"/>
          </a:p>
        </p:txBody>
      </p:sp>
      <p:sp>
        <p:nvSpPr>
          <p:cNvPr id="15" name="Title Placeholder 14">
            <a:extLst>
              <a:ext uri="{FF2B5EF4-FFF2-40B4-BE49-F238E27FC236}">
                <a16:creationId xmlns:a16="http://schemas.microsoft.com/office/drawing/2014/main" id="{ED1A118C-2DC5-9B4D-B303-C0863344BC99}"/>
              </a:ext>
            </a:extLst>
          </p:cNvPr>
          <p:cNvSpPr>
            <a:spLocks noGrp="1"/>
          </p:cNvSpPr>
          <p:nvPr>
            <p:ph type="title"/>
          </p:nvPr>
        </p:nvSpPr>
        <p:spPr>
          <a:xfrm>
            <a:off x="609601" y="477254"/>
            <a:ext cx="10972799" cy="1248943"/>
          </a:xfrm>
          <a:prstGeom prst="rect">
            <a:avLst/>
          </a:prstGeom>
        </p:spPr>
        <p:txBody>
          <a:bodyPr vert="horz" lIns="91440" tIns="45720" rIns="91440" bIns="45720" rtlCol="0" anchor="ctr">
            <a:normAutofit/>
          </a:bodyPr>
          <a:lstStyle/>
          <a:p>
            <a:r>
              <a:rPr lang="en-US" noProof="0"/>
              <a:t>Click to edit Master title style</a:t>
            </a:r>
            <a:endParaRPr lang="en-AU" noProof="0" dirty="0"/>
          </a:p>
        </p:txBody>
      </p:sp>
      <p:sp>
        <p:nvSpPr>
          <p:cNvPr id="7" name="TextBox 6">
            <a:extLst>
              <a:ext uri="{FF2B5EF4-FFF2-40B4-BE49-F238E27FC236}">
                <a16:creationId xmlns:a16="http://schemas.microsoft.com/office/drawing/2014/main" id="{A7AC6D13-C18D-29E2-A4B3-45703AA194AA}"/>
              </a:ext>
            </a:extLst>
          </p:cNvPr>
          <p:cNvSpPr txBox="1"/>
          <p:nvPr userDrawn="1">
            <p:extLst>
              <p:ext uri="{1162E1C5-73C7-4A58-AE30-91384D911F3F}">
                <p184:classification xmlns:p184="http://schemas.microsoft.com/office/powerpoint/2018/4/main" val="hdr"/>
              </p:ext>
            </p:extLst>
          </p:nvPr>
        </p:nvSpPr>
        <p:spPr>
          <a:xfrm>
            <a:off x="5865813" y="63500"/>
            <a:ext cx="488950" cy="152400"/>
          </a:xfrm>
          <a:prstGeom prst="rect">
            <a:avLst/>
          </a:prstGeom>
        </p:spPr>
        <p:txBody>
          <a:bodyPr horzOverflow="overflow" lIns="0" tIns="0" rIns="0" bIns="0">
            <a:spAutoFit/>
          </a:bodyPr>
          <a:lstStyle/>
          <a:p>
            <a:pPr algn="l"/>
            <a:r>
              <a:rPr lang="en-US" sz="1000">
                <a:solidFill>
                  <a:srgbClr val="FF0000"/>
                </a:solidFill>
                <a:latin typeface="Calibri" panose="020F0502020204030204" pitchFamily="34" charset="0"/>
                <a:cs typeface="Calibri" panose="020F0502020204030204" pitchFamily="34" charset="0"/>
              </a:rPr>
              <a:t>OFFICIAL</a:t>
            </a:r>
          </a:p>
        </p:txBody>
      </p:sp>
    </p:spTree>
    <p:extLst>
      <p:ext uri="{BB962C8B-B14F-4D97-AF65-F5344CB8AC3E}">
        <p14:creationId xmlns:p14="http://schemas.microsoft.com/office/powerpoint/2010/main" val="701323445"/>
      </p:ext>
    </p:extLst>
  </p:cSld>
  <p:clrMap bg1="lt1" tx1="dk1" bg2="lt2" tx2="dk2" accent1="accent1" accent2="accent2" accent3="accent3" accent4="accent4" accent5="accent5" accent6="accent6" hlink="hlink" folHlink="folHlink"/>
  <p:sldLayoutIdLst>
    <p:sldLayoutId id="2147483667" r:id="rId1"/>
    <p:sldLayoutId id="2147483651" r:id="rId2"/>
    <p:sldLayoutId id="2147483650" r:id="rId3"/>
    <p:sldLayoutId id="2147483665" r:id="rId4"/>
    <p:sldLayoutId id="2147483652" r:id="rId5"/>
    <p:sldLayoutId id="2147483653" r:id="rId6"/>
    <p:sldLayoutId id="2147483661" r:id="rId7"/>
    <p:sldLayoutId id="2147483662" r:id="rId8"/>
    <p:sldLayoutId id="2147483654" r:id="rId9"/>
    <p:sldLayoutId id="2147483663" r:id="rId10"/>
    <p:sldLayoutId id="2147483664" r:id="rId11"/>
    <p:sldLayoutId id="2147483660" r:id="rId12"/>
    <p:sldLayoutId id="2147483668" r:id="rId13"/>
    <p:sldLayoutId id="2147483655" r:id="rId14"/>
    <p:sldLayoutId id="2147483656" r:id="rId15"/>
    <p:sldLayoutId id="2147483657" r:id="rId16"/>
  </p:sldLayoutIdLst>
  <p:txStyles>
    <p:titleStyle>
      <a:lvl1pPr algn="l" defTabSz="457200" rtl="0" eaLnBrk="1" latinLnBrk="0" hangingPunct="1">
        <a:spcBef>
          <a:spcPct val="0"/>
        </a:spcBef>
        <a:buNone/>
        <a:defRPr sz="4200" b="1" i="0" kern="1200" spc="50" baseline="0">
          <a:solidFill>
            <a:schemeClr val="bg1">
              <a:lumMod val="9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baseline="0">
          <a:solidFill>
            <a:schemeClr val="bg1">
              <a:lumMod val="9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baseline="0">
          <a:solidFill>
            <a:schemeClr val="bg1">
              <a:lumMod val="9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baseline="0">
          <a:solidFill>
            <a:schemeClr val="bg1">
              <a:lumMod val="9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baseline="0">
          <a:solidFill>
            <a:schemeClr val="bg1">
              <a:lumMod val="9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baseline="0">
          <a:solidFill>
            <a:schemeClr val="bg1">
              <a:lumMod val="9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ing.oreilly.com/library/view/head-first-git/9781492092506/ch01.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cmd</a:t>
            </a:r>
            <a:r>
              <a:rPr lang="en-US" dirty="0"/>
              <a:t> &gt; Fundamentals </a:t>
            </a:r>
            <a:endParaRPr lang="en-AU" dirty="0"/>
          </a:p>
        </p:txBody>
      </p:sp>
      <p:graphicFrame>
        <p:nvGraphicFramePr>
          <p:cNvPr id="20" name="Table Placeholder 19"/>
          <p:cNvGraphicFramePr>
            <a:graphicFrameLocks noGrp="1"/>
          </p:cNvGraphicFramePr>
          <p:nvPr>
            <p:ph type="tbl" sz="quarter" idx="13"/>
            <p:extLst>
              <p:ext uri="{D42A27DB-BD31-4B8C-83A1-F6EECF244321}">
                <p14:modId xmlns:p14="http://schemas.microsoft.com/office/powerpoint/2010/main" val="1254809214"/>
              </p:ext>
            </p:extLst>
          </p:nvPr>
        </p:nvGraphicFramePr>
        <p:xfrm>
          <a:off x="1050925" y="4732339"/>
          <a:ext cx="10084246" cy="828489"/>
        </p:xfrm>
        <a:graphic>
          <a:graphicData uri="http://schemas.openxmlformats.org/drawingml/2006/table">
            <a:tbl>
              <a:tblPr firstCol="1" bandRow="1">
                <a:tableStyleId>{0E3FDE45-AF77-4B5C-9715-49D594BDF05E}</a:tableStyleId>
              </a:tblPr>
              <a:tblGrid>
                <a:gridCol w="1718314">
                  <a:extLst>
                    <a:ext uri="{9D8B030D-6E8A-4147-A177-3AD203B41FA5}">
                      <a16:colId xmlns:a16="http://schemas.microsoft.com/office/drawing/2014/main" val="1432791058"/>
                    </a:ext>
                  </a:extLst>
                </a:gridCol>
                <a:gridCol w="8365932">
                  <a:extLst>
                    <a:ext uri="{9D8B030D-6E8A-4147-A177-3AD203B41FA5}">
                      <a16:colId xmlns:a16="http://schemas.microsoft.com/office/drawing/2014/main" val="517524959"/>
                    </a:ext>
                  </a:extLst>
                </a:gridCol>
              </a:tblGrid>
              <a:tr h="445717">
                <a:tc>
                  <a:txBody>
                    <a:bodyPr/>
                    <a:lstStyle/>
                    <a:p>
                      <a:pPr marR="46990">
                        <a:spcBef>
                          <a:spcPts val="300"/>
                        </a:spcBef>
                        <a:spcAft>
                          <a:spcPts val="300"/>
                        </a:spcAft>
                      </a:pPr>
                      <a:r>
                        <a:rPr lang="en-AU" sz="2000" dirty="0">
                          <a:solidFill>
                            <a:schemeClr val="bg1">
                              <a:lumMod val="85000"/>
                            </a:schemeClr>
                          </a:solidFill>
                          <a:effectLst/>
                          <a:latin typeface="+mn-lt"/>
                          <a:ea typeface="Times New Roman" panose="02020603050405020304" pitchFamily="18" charset="0"/>
                          <a:cs typeface="Arial" panose="020B0604020202020204" pitchFamily="34" charset="0"/>
                        </a:rPr>
                        <a:t>ICTICT449</a:t>
                      </a:r>
                    </a:p>
                  </a:txBody>
                  <a:tcPr marL="68580" marR="68580" marT="0" marB="0" anchor="ctr"/>
                </a:tc>
                <a:tc>
                  <a:txBody>
                    <a:bodyPr/>
                    <a:lstStyle/>
                    <a:p>
                      <a:pPr marR="46990">
                        <a:spcBef>
                          <a:spcPts val="300"/>
                        </a:spcBef>
                        <a:spcAft>
                          <a:spcPts val="300"/>
                        </a:spcAft>
                      </a:pPr>
                      <a:r>
                        <a:rPr lang="en-AU" sz="2000" dirty="0">
                          <a:solidFill>
                            <a:schemeClr val="bg1">
                              <a:lumMod val="85000"/>
                            </a:schemeClr>
                          </a:solidFill>
                          <a:effectLst/>
                          <a:latin typeface="+mn-lt"/>
                          <a:ea typeface="Times New Roman" panose="02020603050405020304" pitchFamily="18" charset="0"/>
                          <a:cs typeface="Arial" panose="020B0604020202020204" pitchFamily="34" charset="0"/>
                        </a:rPr>
                        <a:t>Use version control systems in development environments</a:t>
                      </a:r>
                    </a:p>
                  </a:txBody>
                  <a:tcPr marL="68580" marR="68580" marT="0" marB="0" anchor="ctr"/>
                </a:tc>
                <a:extLst>
                  <a:ext uri="{0D108BD9-81ED-4DB2-BD59-A6C34878D82A}">
                    <a16:rowId xmlns:a16="http://schemas.microsoft.com/office/drawing/2014/main" val="2402270444"/>
                  </a:ext>
                </a:extLst>
              </a:tr>
              <a:tr h="382772">
                <a:tc>
                  <a:txBody>
                    <a:bodyPr/>
                    <a:lstStyle/>
                    <a:p>
                      <a:pPr marR="46990">
                        <a:spcBef>
                          <a:spcPts val="300"/>
                        </a:spcBef>
                        <a:spcAft>
                          <a:spcPts val="300"/>
                        </a:spcAft>
                      </a:pPr>
                      <a:r>
                        <a:rPr lang="en-AU" sz="2000" dirty="0">
                          <a:solidFill>
                            <a:schemeClr val="bg1">
                              <a:lumMod val="85000"/>
                            </a:schemeClr>
                          </a:solidFill>
                          <a:effectLst/>
                          <a:latin typeface="+mn-lt"/>
                          <a:ea typeface="Times New Roman" panose="02020603050405020304" pitchFamily="18" charset="0"/>
                          <a:cs typeface="Arial" panose="020B0604020202020204" pitchFamily="34" charset="0"/>
                        </a:rPr>
                        <a:t>ICTPRG430</a:t>
                      </a:r>
                    </a:p>
                  </a:txBody>
                  <a:tcPr marL="68580" marR="68580" marT="0" marB="0" anchor="ctr"/>
                </a:tc>
                <a:tc>
                  <a:txBody>
                    <a:bodyPr/>
                    <a:lstStyle/>
                    <a:p>
                      <a:pPr marR="46990">
                        <a:spcBef>
                          <a:spcPts val="300"/>
                        </a:spcBef>
                        <a:spcAft>
                          <a:spcPts val="300"/>
                        </a:spcAft>
                      </a:pPr>
                      <a:r>
                        <a:rPr lang="en-AU" sz="2000" dirty="0">
                          <a:solidFill>
                            <a:schemeClr val="bg1">
                              <a:lumMod val="85000"/>
                            </a:schemeClr>
                          </a:solidFill>
                          <a:effectLst/>
                          <a:latin typeface="+mn-lt"/>
                          <a:ea typeface="Times New Roman" panose="02020603050405020304" pitchFamily="18" charset="0"/>
                          <a:cs typeface="Arial" panose="020B0604020202020204" pitchFamily="34" charset="0"/>
                        </a:rPr>
                        <a:t>Introductory object-oriented techniques</a:t>
                      </a:r>
                    </a:p>
                  </a:txBody>
                  <a:tcPr marL="68580" marR="68580" marT="0" marB="0" anchor="ctr"/>
                </a:tc>
                <a:extLst>
                  <a:ext uri="{0D108BD9-81ED-4DB2-BD59-A6C34878D82A}">
                    <a16:rowId xmlns:a16="http://schemas.microsoft.com/office/drawing/2014/main" val="2815138155"/>
                  </a:ext>
                </a:extLst>
              </a:tr>
            </a:tbl>
          </a:graphicData>
        </a:graphic>
      </p:graphicFrame>
      <p:sp>
        <p:nvSpPr>
          <p:cNvPr id="5" name="Text Placeholder 4"/>
          <p:cNvSpPr>
            <a:spLocks noGrp="1"/>
          </p:cNvSpPr>
          <p:nvPr>
            <p:ph type="body" sz="quarter" idx="14"/>
          </p:nvPr>
        </p:nvSpPr>
        <p:spPr/>
        <p:txBody>
          <a:bodyPr/>
          <a:lstStyle/>
          <a:p>
            <a:endParaRPr lang="en-AU" dirty="0"/>
          </a:p>
        </p:txBody>
      </p:sp>
      <p:sp>
        <p:nvSpPr>
          <p:cNvPr id="17" name="Text Placeholder 16"/>
          <p:cNvSpPr>
            <a:spLocks noGrp="1"/>
          </p:cNvSpPr>
          <p:nvPr>
            <p:ph type="body" sz="quarter" idx="15"/>
          </p:nvPr>
        </p:nvSpPr>
        <p:spPr/>
        <p:txBody>
          <a:bodyPr/>
          <a:lstStyle/>
          <a:p>
            <a:r>
              <a:rPr lang="en-AU" dirty="0"/>
              <a:t>IP4RIoT</a:t>
            </a:r>
          </a:p>
        </p:txBody>
      </p:sp>
      <p:sp>
        <p:nvSpPr>
          <p:cNvPr id="40" name="Text Placeholder 39"/>
          <p:cNvSpPr>
            <a:spLocks noGrp="1"/>
          </p:cNvSpPr>
          <p:nvPr>
            <p:ph type="body" sz="quarter" idx="16"/>
          </p:nvPr>
        </p:nvSpPr>
        <p:spPr/>
        <p:txBody>
          <a:bodyPr/>
          <a:lstStyle/>
          <a:p>
            <a:r>
              <a:rPr lang="en-AU" dirty="0"/>
              <a:t>Various</a:t>
            </a:r>
          </a:p>
        </p:txBody>
      </p:sp>
      <p:sp>
        <p:nvSpPr>
          <p:cNvPr id="41" name="Content Placeholder 40"/>
          <p:cNvSpPr>
            <a:spLocks noGrp="1"/>
          </p:cNvSpPr>
          <p:nvPr>
            <p:ph sz="quarter" idx="17"/>
          </p:nvPr>
        </p:nvSpPr>
        <p:spPr/>
        <p:txBody>
          <a:bodyPr/>
          <a:lstStyle/>
          <a:p>
            <a:r>
              <a:rPr lang="en-AU" dirty="0"/>
              <a:t>ICT40120 Certificate IV in Information Technology</a:t>
            </a:r>
          </a:p>
        </p:txBody>
      </p:sp>
    </p:spTree>
    <p:extLst>
      <p:ext uri="{BB962C8B-B14F-4D97-AF65-F5344CB8AC3E}">
        <p14:creationId xmlns:p14="http://schemas.microsoft.com/office/powerpoint/2010/main" val="190832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7C8B-9581-A8C8-6A55-46E9B8D6C2B0}"/>
              </a:ext>
            </a:extLst>
          </p:cNvPr>
          <p:cNvSpPr>
            <a:spLocks noGrp="1"/>
          </p:cNvSpPr>
          <p:nvPr>
            <p:ph type="title"/>
          </p:nvPr>
        </p:nvSpPr>
        <p:spPr/>
        <p:txBody>
          <a:bodyPr/>
          <a:lstStyle/>
          <a:p>
            <a:r>
              <a:rPr lang="en-US" dirty="0"/>
              <a:t>Shell Scripting</a:t>
            </a:r>
          </a:p>
        </p:txBody>
      </p:sp>
      <p:sp>
        <p:nvSpPr>
          <p:cNvPr id="3" name="Content Placeholder 2">
            <a:extLst>
              <a:ext uri="{FF2B5EF4-FFF2-40B4-BE49-F238E27FC236}">
                <a16:creationId xmlns:a16="http://schemas.microsoft.com/office/drawing/2014/main" id="{75CD57F2-BE32-70BA-4D46-A25E2A04D130}"/>
              </a:ext>
            </a:extLst>
          </p:cNvPr>
          <p:cNvSpPr>
            <a:spLocks noGrp="1"/>
          </p:cNvSpPr>
          <p:nvPr>
            <p:ph idx="1"/>
          </p:nvPr>
        </p:nvSpPr>
        <p:spPr/>
        <p:txBody>
          <a:bodyPr/>
          <a:lstStyle/>
          <a:p>
            <a:r>
              <a:rPr lang="en-US" dirty="0"/>
              <a:t>Shell commands can be combined together in a text file into a shell script</a:t>
            </a:r>
          </a:p>
          <a:p>
            <a:r>
              <a:rPr lang="en-US" dirty="0"/>
              <a:t>A shell script executes all the commands in a file</a:t>
            </a:r>
          </a:p>
          <a:p>
            <a:r>
              <a:rPr lang="en-US" dirty="0"/>
              <a:t>Shell scripting languages support control flows and programming language features</a:t>
            </a:r>
          </a:p>
          <a:p>
            <a:r>
              <a:rPr lang="en-US" dirty="0"/>
              <a:t>Nevertheless, they are primarily used to automate work with the operating system</a:t>
            </a:r>
          </a:p>
        </p:txBody>
      </p:sp>
    </p:spTree>
    <p:extLst>
      <p:ext uri="{BB962C8B-B14F-4D97-AF65-F5344CB8AC3E}">
        <p14:creationId xmlns:p14="http://schemas.microsoft.com/office/powerpoint/2010/main" val="302244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429C8-B3CD-F954-5F88-99456BCC0FC2}"/>
              </a:ext>
            </a:extLst>
          </p:cNvPr>
          <p:cNvSpPr>
            <a:spLocks noGrp="1"/>
          </p:cNvSpPr>
          <p:nvPr>
            <p:ph type="title"/>
          </p:nvPr>
        </p:nvSpPr>
        <p:spPr/>
        <p:txBody>
          <a:bodyPr/>
          <a:lstStyle/>
          <a:p>
            <a:r>
              <a:rPr lang="en-US" dirty="0"/>
              <a:t>Advantages and disadvantages</a:t>
            </a:r>
          </a:p>
        </p:txBody>
      </p:sp>
      <p:sp>
        <p:nvSpPr>
          <p:cNvPr id="3" name="Content Placeholder 2">
            <a:extLst>
              <a:ext uri="{FF2B5EF4-FFF2-40B4-BE49-F238E27FC236}">
                <a16:creationId xmlns:a16="http://schemas.microsoft.com/office/drawing/2014/main" id="{CD4C3C7B-0B46-3A6D-CB23-69F43533B978}"/>
              </a:ext>
            </a:extLst>
          </p:cNvPr>
          <p:cNvSpPr>
            <a:spLocks noGrp="1"/>
          </p:cNvSpPr>
          <p:nvPr>
            <p:ph idx="1"/>
          </p:nvPr>
        </p:nvSpPr>
        <p:spPr/>
        <p:txBody>
          <a:bodyPr/>
          <a:lstStyle/>
          <a:p>
            <a:r>
              <a:rPr lang="en-US" dirty="0"/>
              <a:t>Advantages:</a:t>
            </a:r>
          </a:p>
          <a:p>
            <a:pPr lvl="1"/>
            <a:r>
              <a:rPr lang="en-US" dirty="0"/>
              <a:t>Repeatable, fast, reliable</a:t>
            </a:r>
          </a:p>
          <a:p>
            <a:pPr lvl="1"/>
            <a:r>
              <a:rPr lang="en-US" dirty="0"/>
              <a:t>Commands very rarely change (contrast with GUIs)</a:t>
            </a:r>
          </a:p>
          <a:p>
            <a:r>
              <a:rPr lang="en-US" dirty="0"/>
              <a:t>Disadvantage:</a:t>
            </a:r>
          </a:p>
          <a:p>
            <a:pPr lvl="1"/>
            <a:r>
              <a:rPr lang="en-US" dirty="0"/>
              <a:t>Discoverability!</a:t>
            </a:r>
          </a:p>
          <a:p>
            <a:endParaRPr lang="en-US" dirty="0"/>
          </a:p>
        </p:txBody>
      </p:sp>
    </p:spTree>
    <p:extLst>
      <p:ext uri="{BB962C8B-B14F-4D97-AF65-F5344CB8AC3E}">
        <p14:creationId xmlns:p14="http://schemas.microsoft.com/office/powerpoint/2010/main" val="3634804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6446-4D5B-5C97-7921-328FC46FCCDB}"/>
              </a:ext>
            </a:extLst>
          </p:cNvPr>
          <p:cNvSpPr>
            <a:spLocks noGrp="1"/>
          </p:cNvSpPr>
          <p:nvPr>
            <p:ph type="title"/>
          </p:nvPr>
        </p:nvSpPr>
        <p:spPr/>
        <p:txBody>
          <a:bodyPr/>
          <a:lstStyle/>
          <a:p>
            <a:r>
              <a:rPr lang="en-US" dirty="0"/>
              <a:t>Discoverability</a:t>
            </a:r>
          </a:p>
        </p:txBody>
      </p:sp>
      <p:sp>
        <p:nvSpPr>
          <p:cNvPr id="3" name="Content Placeholder 2">
            <a:extLst>
              <a:ext uri="{FF2B5EF4-FFF2-40B4-BE49-F238E27FC236}">
                <a16:creationId xmlns:a16="http://schemas.microsoft.com/office/drawing/2014/main" id="{AE11497E-49DF-7F31-A42E-1F4ECA5DC449}"/>
              </a:ext>
            </a:extLst>
          </p:cNvPr>
          <p:cNvSpPr>
            <a:spLocks noGrp="1"/>
          </p:cNvSpPr>
          <p:nvPr>
            <p:ph idx="1"/>
          </p:nvPr>
        </p:nvSpPr>
        <p:spPr/>
        <p:txBody>
          <a:bodyPr/>
          <a:lstStyle/>
          <a:p>
            <a:r>
              <a:rPr lang="en-US" dirty="0"/>
              <a:t>Generative AI (e.g. Microsoft Copilot, ChatGPT, Claude, or </a:t>
            </a:r>
            <a:r>
              <a:rPr lang="en-US" dirty="0" err="1"/>
              <a:t>DeepSeek</a:t>
            </a:r>
            <a:r>
              <a:rPr lang="en-US" dirty="0"/>
              <a:t>) is very good at figuring out commands</a:t>
            </a:r>
          </a:p>
          <a:p>
            <a:r>
              <a:rPr lang="en-US" dirty="0"/>
              <a:t>Prompt should include operating system, shell, and what you want to do. Ask for just the command or an explanation (depending on what you want)</a:t>
            </a:r>
          </a:p>
          <a:p>
            <a:r>
              <a:rPr lang="en-US" dirty="0"/>
              <a:t>Try to memorize (by writing out) commands you find yourself using often, but you’ll never know all commands, and </a:t>
            </a:r>
            <a:r>
              <a:rPr lang="en-US"/>
              <a:t>that is fine</a:t>
            </a:r>
            <a:endParaRPr lang="en-US" dirty="0"/>
          </a:p>
        </p:txBody>
      </p:sp>
    </p:spTree>
    <p:extLst>
      <p:ext uri="{BB962C8B-B14F-4D97-AF65-F5344CB8AC3E}">
        <p14:creationId xmlns:p14="http://schemas.microsoft.com/office/powerpoint/2010/main" val="202849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45EBC-3874-B99E-2BAF-97DC250A64A6}"/>
              </a:ext>
            </a:extLst>
          </p:cNvPr>
          <p:cNvSpPr>
            <a:spLocks noGrp="1"/>
          </p:cNvSpPr>
          <p:nvPr>
            <p:ph type="title"/>
          </p:nvPr>
        </p:nvSpPr>
        <p:spPr/>
        <p:txBody>
          <a:bodyPr/>
          <a:lstStyle/>
          <a:p>
            <a:r>
              <a:rPr lang="en-US" dirty="0"/>
              <a:t>Example prompts</a:t>
            </a:r>
          </a:p>
        </p:txBody>
      </p:sp>
      <p:sp>
        <p:nvSpPr>
          <p:cNvPr id="3" name="Content Placeholder 2">
            <a:extLst>
              <a:ext uri="{FF2B5EF4-FFF2-40B4-BE49-F238E27FC236}">
                <a16:creationId xmlns:a16="http://schemas.microsoft.com/office/drawing/2014/main" id="{398D4E8F-EE39-138D-16E6-38A181A0127C}"/>
              </a:ext>
            </a:extLst>
          </p:cNvPr>
          <p:cNvSpPr>
            <a:spLocks noGrp="1"/>
          </p:cNvSpPr>
          <p:nvPr>
            <p:ph idx="1"/>
          </p:nvPr>
        </p:nvSpPr>
        <p:spPr/>
        <p:txBody>
          <a:bodyPr/>
          <a:lstStyle/>
          <a:p>
            <a:r>
              <a:rPr lang="en-US" dirty="0"/>
              <a:t>In </a:t>
            </a:r>
            <a:r>
              <a:rPr lang="en-US" b="1" dirty="0">
                <a:solidFill>
                  <a:srgbClr val="00B050"/>
                </a:solidFill>
              </a:rPr>
              <a:t>Windows 11 </a:t>
            </a:r>
            <a:r>
              <a:rPr lang="en-US" dirty="0"/>
              <a:t>using </a:t>
            </a:r>
            <a:r>
              <a:rPr lang="en-US" b="1" dirty="0">
                <a:solidFill>
                  <a:srgbClr val="00B050"/>
                </a:solidFill>
              </a:rPr>
              <a:t>PowerShell, </a:t>
            </a:r>
            <a:r>
              <a:rPr lang="en-US" dirty="0"/>
              <a:t>how do I copy files ending with .txt from one folder to another? Respond with just the command.</a:t>
            </a:r>
          </a:p>
          <a:p>
            <a:r>
              <a:rPr lang="en-US" dirty="0"/>
              <a:t>I am a beginner in using the command line. Can you help me understand what the following command does in </a:t>
            </a:r>
            <a:r>
              <a:rPr lang="en-US" b="1" dirty="0" err="1">
                <a:solidFill>
                  <a:srgbClr val="00B050"/>
                </a:solidFill>
              </a:rPr>
              <a:t>zsh</a:t>
            </a:r>
            <a:r>
              <a:rPr lang="en-US" dirty="0"/>
              <a:t> on </a:t>
            </a:r>
            <a:r>
              <a:rPr lang="en-US" b="1" dirty="0">
                <a:solidFill>
                  <a:srgbClr val="00B050"/>
                </a:solidFill>
              </a:rPr>
              <a:t>MacOS</a:t>
            </a:r>
            <a:r>
              <a:rPr lang="en-US" dirty="0">
                <a:solidFill>
                  <a:srgbClr val="00B050"/>
                </a:solidFill>
              </a:rPr>
              <a:t>:</a:t>
            </a:r>
            <a:r>
              <a:rPr lang="en-US" dirty="0"/>
              <a:t> rm –rf .git/?</a:t>
            </a:r>
          </a:p>
          <a:p>
            <a:endParaRPr lang="en-US" dirty="0"/>
          </a:p>
        </p:txBody>
      </p:sp>
    </p:spTree>
    <p:extLst>
      <p:ext uri="{BB962C8B-B14F-4D97-AF65-F5344CB8AC3E}">
        <p14:creationId xmlns:p14="http://schemas.microsoft.com/office/powerpoint/2010/main" val="153780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28C8-D7B1-7384-E85F-099E51C78BAE}"/>
              </a:ext>
            </a:extLst>
          </p:cNvPr>
          <p:cNvSpPr>
            <a:spLocks noGrp="1"/>
          </p:cNvSpPr>
          <p:nvPr>
            <p:ph type="title"/>
          </p:nvPr>
        </p:nvSpPr>
        <p:spPr>
          <a:xfrm>
            <a:off x="609602" y="493776"/>
            <a:ext cx="4011084" cy="941324"/>
          </a:xfrm>
        </p:spPr>
        <p:txBody>
          <a:bodyPr anchor="b">
            <a:normAutofit/>
          </a:bodyPr>
          <a:lstStyle/>
          <a:p>
            <a:r>
              <a:rPr lang="en-US" dirty="0"/>
              <a:t>Windows – an odd duck</a:t>
            </a:r>
          </a:p>
        </p:txBody>
      </p:sp>
      <p:pic>
        <p:nvPicPr>
          <p:cNvPr id="1026" name="Picture 2" descr="Odd Duck | For the Macro Mondays group, topic: Odd One. Happ… | Flickr">
            <a:extLst>
              <a:ext uri="{FF2B5EF4-FFF2-40B4-BE49-F238E27FC236}">
                <a16:creationId xmlns:a16="http://schemas.microsoft.com/office/drawing/2014/main" id="{900B6567-705D-C310-9D14-561412AFB8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6733" y="1069320"/>
            <a:ext cx="6815667" cy="4481301"/>
          </a:xfrm>
          <a:prstGeom prst="rect">
            <a:avLst/>
          </a:prstGeom>
          <a:solidFill>
            <a:srgbClr val="FFFFFF"/>
          </a:solidFill>
        </p:spPr>
      </p:pic>
      <p:sp>
        <p:nvSpPr>
          <p:cNvPr id="1031" name="Text Placeholder 3">
            <a:extLst>
              <a:ext uri="{FF2B5EF4-FFF2-40B4-BE49-F238E27FC236}">
                <a16:creationId xmlns:a16="http://schemas.microsoft.com/office/drawing/2014/main" id="{EBC6F329-74B2-3A2A-4851-0CB255E41663}"/>
              </a:ext>
            </a:extLst>
          </p:cNvPr>
          <p:cNvSpPr>
            <a:spLocks noGrp="1"/>
          </p:cNvSpPr>
          <p:nvPr>
            <p:ph type="body" sz="half" idx="2"/>
          </p:nvPr>
        </p:nvSpPr>
        <p:spPr>
          <a:xfrm>
            <a:off x="609602" y="1499615"/>
            <a:ext cx="4011084" cy="4626551"/>
          </a:xfrm>
        </p:spPr>
        <p:txBody>
          <a:bodyPr>
            <a:noAutofit/>
          </a:bodyPr>
          <a:lstStyle/>
          <a:p>
            <a:r>
              <a:rPr lang="en-US" sz="1600" dirty="0"/>
              <a:t>Windows isn’t like any other operating systems (think Mac, Linux, Android, iPhone OS, anything).</a:t>
            </a:r>
          </a:p>
          <a:p>
            <a:endParaRPr lang="en-US" sz="1600" dirty="0"/>
          </a:p>
          <a:p>
            <a:r>
              <a:rPr lang="en-US" sz="1600" dirty="0"/>
              <a:t>While PowerShell is available on other platforms, take-up has been limited.</a:t>
            </a:r>
          </a:p>
          <a:p>
            <a:endParaRPr lang="en-US" sz="1600" dirty="0"/>
          </a:p>
          <a:p>
            <a:r>
              <a:rPr lang="en-US" sz="1600" dirty="0"/>
              <a:t>On Windows, we can create a *NIX environment using Minimal GNU for Windows (</a:t>
            </a:r>
            <a:r>
              <a:rPr lang="en-US" sz="1600" b="1" dirty="0"/>
              <a:t>MinGW)</a:t>
            </a:r>
            <a:r>
              <a:rPr lang="en-US" sz="1600" dirty="0"/>
              <a:t> or </a:t>
            </a:r>
            <a:r>
              <a:rPr lang="en-US" sz="1600" b="1" dirty="0"/>
              <a:t>Windows Subsystem for Linux (WSL).</a:t>
            </a:r>
          </a:p>
          <a:p>
            <a:endParaRPr lang="en-US" sz="1600" dirty="0"/>
          </a:p>
          <a:p>
            <a:r>
              <a:rPr lang="en-US" sz="1600" dirty="0"/>
              <a:t>Git by default installed </a:t>
            </a:r>
            <a:r>
              <a:rPr lang="en-US" sz="1600" b="1" dirty="0"/>
              <a:t>Git Bash</a:t>
            </a:r>
            <a:r>
              <a:rPr lang="en-US" sz="1600" dirty="0"/>
              <a:t>, which is a bash shell that uses MinGW to provide a *nix-like environment on Windows.</a:t>
            </a:r>
          </a:p>
        </p:txBody>
      </p:sp>
      <p:pic>
        <p:nvPicPr>
          <p:cNvPr id="1028" name="Picture 4">
            <a:extLst>
              <a:ext uri="{FF2B5EF4-FFF2-40B4-BE49-F238E27FC236}">
                <a16:creationId xmlns:a16="http://schemas.microsoft.com/office/drawing/2014/main" id="{2AB6BF06-19B5-76AD-417D-90CA6DB74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686" y="3429000"/>
            <a:ext cx="865414" cy="8654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C OS logo - Free computer icons">
            <a:extLst>
              <a:ext uri="{FF2B5EF4-FFF2-40B4-BE49-F238E27FC236}">
                <a16:creationId xmlns:a16="http://schemas.microsoft.com/office/drawing/2014/main" id="{19329F95-5352-310E-0F3F-3B0C4ECFCF8C}"/>
              </a:ext>
            </a:extLst>
          </p:cNvPr>
          <p:cNvPicPr>
            <a:picLocks noChangeAspect="1" noChangeArrowheads="1"/>
          </p:cNvPicPr>
          <p:nvPr/>
        </p:nvPicPr>
        <p:blipFill>
          <a:blip r:embed="rId4">
            <a:duotone>
              <a:schemeClr val="accent2">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rot="1784213">
            <a:off x="5253572" y="3319543"/>
            <a:ext cx="567264" cy="567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buntu Logo PNG Vector (AI) Free Download">
            <a:extLst>
              <a:ext uri="{FF2B5EF4-FFF2-40B4-BE49-F238E27FC236}">
                <a16:creationId xmlns:a16="http://schemas.microsoft.com/office/drawing/2014/main" id="{BB9A710A-DE6A-DA63-682B-097E0448812D}"/>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23135" r="22843" b="33814"/>
          <a:stretch/>
        </p:blipFill>
        <p:spPr bwMode="auto">
          <a:xfrm rot="20372770">
            <a:off x="10428748" y="3230325"/>
            <a:ext cx="608041" cy="674851"/>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803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79987-BBAA-207E-9A68-02952B58AB3F}"/>
              </a:ext>
            </a:extLst>
          </p:cNvPr>
          <p:cNvSpPr>
            <a:spLocks noGrp="1"/>
          </p:cNvSpPr>
          <p:nvPr>
            <p:ph type="title"/>
          </p:nvPr>
        </p:nvSpPr>
        <p:spPr/>
        <p:txBody>
          <a:bodyPr/>
          <a:lstStyle/>
          <a:p>
            <a:r>
              <a:rPr lang="en-US" dirty="0"/>
              <a:t>How files and folders are represented</a:t>
            </a:r>
          </a:p>
        </p:txBody>
      </p:sp>
      <p:sp>
        <p:nvSpPr>
          <p:cNvPr id="3" name="Content Placeholder 2">
            <a:extLst>
              <a:ext uri="{FF2B5EF4-FFF2-40B4-BE49-F238E27FC236}">
                <a16:creationId xmlns:a16="http://schemas.microsoft.com/office/drawing/2014/main" id="{38DD1631-452D-F486-C75F-2ED0902F5AE3}"/>
              </a:ext>
            </a:extLst>
          </p:cNvPr>
          <p:cNvSpPr>
            <a:spLocks noGrp="1"/>
          </p:cNvSpPr>
          <p:nvPr>
            <p:ph idx="1"/>
          </p:nvPr>
        </p:nvSpPr>
        <p:spPr/>
        <p:txBody>
          <a:bodyPr>
            <a:normAutofit lnSpcReduction="10000"/>
          </a:bodyPr>
          <a:lstStyle/>
          <a:p>
            <a:r>
              <a:rPr lang="en-US" dirty="0"/>
              <a:t>Modern file systems use a tree structure</a:t>
            </a:r>
          </a:p>
          <a:p>
            <a:pPr lvl="1"/>
            <a:r>
              <a:rPr lang="en-US" dirty="0"/>
              <a:t>Relative path</a:t>
            </a:r>
          </a:p>
          <a:p>
            <a:pPr lvl="1"/>
            <a:r>
              <a:rPr lang="en-US" dirty="0"/>
              <a:t>Absolute path</a:t>
            </a:r>
          </a:p>
          <a:p>
            <a:r>
              <a:rPr lang="en-US" dirty="0"/>
              <a:t>Hierarchy represented with separators:</a:t>
            </a:r>
          </a:p>
          <a:p>
            <a:pPr lvl="1"/>
            <a:r>
              <a:rPr lang="en-US" dirty="0"/>
              <a:t>Backslash (\) on Windows</a:t>
            </a:r>
          </a:p>
          <a:p>
            <a:pPr lvl="1"/>
            <a:r>
              <a:rPr lang="en-US" dirty="0"/>
              <a:t>Forward slash (/) on everything else</a:t>
            </a:r>
          </a:p>
          <a:p>
            <a:r>
              <a:rPr lang="en-US" dirty="0"/>
              <a:t>Root folder:</a:t>
            </a:r>
          </a:p>
          <a:p>
            <a:pPr lvl="1"/>
            <a:r>
              <a:rPr lang="en-US" dirty="0"/>
              <a:t>Drive letter followed by colon (e.g. C:\) on Windows</a:t>
            </a:r>
          </a:p>
          <a:p>
            <a:pPr lvl="1"/>
            <a:r>
              <a:rPr lang="en-US" dirty="0"/>
              <a:t>Initial forward slash (/) on everything else</a:t>
            </a:r>
          </a:p>
          <a:p>
            <a:endParaRPr lang="en-US" dirty="0"/>
          </a:p>
        </p:txBody>
      </p:sp>
    </p:spTree>
    <p:extLst>
      <p:ext uri="{BB962C8B-B14F-4D97-AF65-F5344CB8AC3E}">
        <p14:creationId xmlns:p14="http://schemas.microsoft.com/office/powerpoint/2010/main" val="4138774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07E94F6-CEAC-322C-0EB1-F80979E26EDC}"/>
              </a:ext>
            </a:extLst>
          </p:cNvPr>
          <p:cNvGraphicFramePr>
            <a:graphicFrameLocks noGrp="1"/>
          </p:cNvGraphicFramePr>
          <p:nvPr>
            <p:extLst>
              <p:ext uri="{D42A27DB-BD31-4B8C-83A1-F6EECF244321}">
                <p14:modId xmlns:p14="http://schemas.microsoft.com/office/powerpoint/2010/main" val="3270206766"/>
              </p:ext>
            </p:extLst>
          </p:nvPr>
        </p:nvGraphicFramePr>
        <p:xfrm>
          <a:off x="207338" y="634545"/>
          <a:ext cx="11598219" cy="5494631"/>
        </p:xfrm>
        <a:graphic>
          <a:graphicData uri="http://schemas.openxmlformats.org/drawingml/2006/table">
            <a:tbl>
              <a:tblPr firstRow="1">
                <a:tableStyleId>{284E427A-3D55-4303-BF80-6455036E1DE7}</a:tableStyleId>
              </a:tblPr>
              <a:tblGrid>
                <a:gridCol w="2683074">
                  <a:extLst>
                    <a:ext uri="{9D8B030D-6E8A-4147-A177-3AD203B41FA5}">
                      <a16:colId xmlns:a16="http://schemas.microsoft.com/office/drawing/2014/main" val="451693289"/>
                    </a:ext>
                  </a:extLst>
                </a:gridCol>
                <a:gridCol w="2683074">
                  <a:extLst>
                    <a:ext uri="{9D8B030D-6E8A-4147-A177-3AD203B41FA5}">
                      <a16:colId xmlns:a16="http://schemas.microsoft.com/office/drawing/2014/main" val="1850188054"/>
                    </a:ext>
                  </a:extLst>
                </a:gridCol>
                <a:gridCol w="2683074">
                  <a:extLst>
                    <a:ext uri="{9D8B030D-6E8A-4147-A177-3AD203B41FA5}">
                      <a16:colId xmlns:a16="http://schemas.microsoft.com/office/drawing/2014/main" val="1249686025"/>
                    </a:ext>
                  </a:extLst>
                </a:gridCol>
                <a:gridCol w="3548997">
                  <a:extLst>
                    <a:ext uri="{9D8B030D-6E8A-4147-A177-3AD203B41FA5}">
                      <a16:colId xmlns:a16="http://schemas.microsoft.com/office/drawing/2014/main" val="3751069429"/>
                    </a:ext>
                  </a:extLst>
                </a:gridCol>
              </a:tblGrid>
              <a:tr h="753383">
                <a:tc>
                  <a:txBody>
                    <a:bodyPr/>
                    <a:lstStyle/>
                    <a:p>
                      <a:r>
                        <a:rPr lang="en-AU" sz="2000" b="1" dirty="0">
                          <a:solidFill>
                            <a:schemeClr val="bg1"/>
                          </a:solidFill>
                          <a:effectLst/>
                        </a:rPr>
                        <a:t>Aspect</a:t>
                      </a:r>
                    </a:p>
                  </a:txBody>
                  <a:tcPr marL="30559" marR="30559" marT="14104" marB="14104"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AU" sz="2000" b="1" dirty="0">
                          <a:solidFill>
                            <a:schemeClr val="bg1"/>
                          </a:solidFill>
                          <a:effectLst/>
                        </a:rPr>
                        <a:t>*nix</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AU" sz="2000" b="1" dirty="0">
                          <a:solidFill>
                            <a:schemeClr val="bg1"/>
                          </a:solidFill>
                          <a:effectLst/>
                        </a:rPr>
                        <a:t>Windows (</a:t>
                      </a:r>
                      <a:r>
                        <a:rPr lang="en-AU" sz="2000" b="1" dirty="0" err="1">
                          <a:solidFill>
                            <a:schemeClr val="bg1"/>
                          </a:solidFill>
                          <a:effectLst/>
                        </a:rPr>
                        <a:t>cmd</a:t>
                      </a:r>
                      <a:r>
                        <a:rPr lang="en-AU" sz="2000" b="1" dirty="0">
                          <a:solidFill>
                            <a:schemeClr val="bg1"/>
                          </a:solidFill>
                          <a:effectLst/>
                        </a:rPr>
                        <a:t>)</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AU" sz="2000" b="1" dirty="0">
                          <a:solidFill>
                            <a:schemeClr val="bg1"/>
                          </a:solidFill>
                          <a:effectLst/>
                        </a:rPr>
                        <a:t>Similarities/Notes</a:t>
                      </a:r>
                    </a:p>
                  </a:txBody>
                  <a:tcPr marL="30559" marR="30559" marT="14104" marB="14104"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513816"/>
                  </a:ext>
                </a:extLst>
              </a:tr>
              <a:tr h="450177">
                <a:tc>
                  <a:txBody>
                    <a:bodyPr/>
                    <a:lstStyle/>
                    <a:p>
                      <a:r>
                        <a:rPr lang="en-AU" sz="2000" dirty="0">
                          <a:effectLst/>
                        </a:rPr>
                        <a:t>Root Directory</a:t>
                      </a:r>
                    </a:p>
                  </a:txBody>
                  <a:tcPr marL="30559" marR="30559" marT="14104" marB="1410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C:\ (for the C: drive)</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The root directory is the top-most directory in the filesystem hierarchy.</a:t>
                      </a:r>
                    </a:p>
                  </a:txBody>
                  <a:tcPr marL="30559" marR="30559" marT="14104" marB="1410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940636"/>
                  </a:ext>
                </a:extLst>
              </a:tr>
              <a:tr h="367067">
                <a:tc>
                  <a:txBody>
                    <a:bodyPr/>
                    <a:lstStyle/>
                    <a:p>
                      <a:r>
                        <a:rPr lang="en-AU" sz="2000">
                          <a:effectLst/>
                        </a:rPr>
                        <a:t>Path Separator</a:t>
                      </a:r>
                    </a:p>
                  </a:txBody>
                  <a:tcPr marL="30559" marR="30559" marT="14104" marB="1410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 (forward slash)</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 (backslash)</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Both are used to separate directories in a filesystem path.</a:t>
                      </a:r>
                    </a:p>
                  </a:txBody>
                  <a:tcPr marL="30559" marR="30559" marT="14104" marB="1410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1556416"/>
                  </a:ext>
                </a:extLst>
              </a:tr>
              <a:tr h="283958">
                <a:tc>
                  <a:txBody>
                    <a:bodyPr/>
                    <a:lstStyle/>
                    <a:p>
                      <a:r>
                        <a:rPr lang="en-AU" sz="2000">
                          <a:effectLst/>
                        </a:rPr>
                        <a:t>Directory Representation</a:t>
                      </a:r>
                    </a:p>
                  </a:txBody>
                  <a:tcPr marL="30559" marR="30559" marT="14104" marB="1410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Standard directories and files</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Standard directories and files</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Both systems use directories to organize files.</a:t>
                      </a:r>
                    </a:p>
                  </a:txBody>
                  <a:tcPr marL="30559" marR="30559" marT="14104" marB="1410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6414430"/>
                  </a:ext>
                </a:extLst>
              </a:tr>
              <a:tr h="367067">
                <a:tc>
                  <a:txBody>
                    <a:bodyPr/>
                    <a:lstStyle/>
                    <a:p>
                      <a:r>
                        <a:rPr lang="en-AU" sz="2000">
                          <a:effectLst/>
                        </a:rPr>
                        <a:t>Current Directory</a:t>
                      </a:r>
                    </a:p>
                  </a:txBody>
                  <a:tcPr marL="30559" marR="30559" marT="14104" marB="1410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Represents the current working directory in both systems.</a:t>
                      </a:r>
                    </a:p>
                  </a:txBody>
                  <a:tcPr marL="30559" marR="30559" marT="14104" marB="1410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635999"/>
                  </a:ext>
                </a:extLst>
              </a:tr>
              <a:tr h="367067">
                <a:tc>
                  <a:txBody>
                    <a:bodyPr/>
                    <a:lstStyle/>
                    <a:p>
                      <a:r>
                        <a:rPr lang="en-AU" sz="2000">
                          <a:effectLst/>
                        </a:rPr>
                        <a:t>Parent Directory</a:t>
                      </a:r>
                    </a:p>
                  </a:txBody>
                  <a:tcPr marL="30559" marR="30559" marT="14104" marB="1410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Represents the directory one level up in the hierarchy in both systems.</a:t>
                      </a:r>
                    </a:p>
                  </a:txBody>
                  <a:tcPr marL="30559" marR="30559" marT="14104" marB="1410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6144845"/>
                  </a:ext>
                </a:extLst>
              </a:tr>
              <a:tr h="283958">
                <a:tc>
                  <a:txBody>
                    <a:bodyPr/>
                    <a:lstStyle/>
                    <a:p>
                      <a:r>
                        <a:rPr lang="en-AU" sz="2000">
                          <a:effectLst/>
                        </a:rPr>
                        <a:t>Home Directory</a:t>
                      </a:r>
                    </a:p>
                  </a:txBody>
                  <a:tcPr marL="30559" marR="30559" marT="14104" marB="1410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 (tilde, for the user's home directory)</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%USERPROFILE% or C:\Users\username</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Special designation for the user's main directory.</a:t>
                      </a:r>
                    </a:p>
                  </a:txBody>
                  <a:tcPr marL="30559" marR="30559" marT="14104" marB="1410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4812623"/>
                  </a:ext>
                </a:extLst>
              </a:tr>
            </a:tbl>
          </a:graphicData>
        </a:graphic>
      </p:graphicFrame>
    </p:spTree>
    <p:extLst>
      <p:ext uri="{BB962C8B-B14F-4D97-AF65-F5344CB8AC3E}">
        <p14:creationId xmlns:p14="http://schemas.microsoft.com/office/powerpoint/2010/main" val="3126059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07E94F6-CEAC-322C-0EB1-F80979E26EDC}"/>
              </a:ext>
            </a:extLst>
          </p:cNvPr>
          <p:cNvGraphicFramePr>
            <a:graphicFrameLocks noGrp="1"/>
          </p:cNvGraphicFramePr>
          <p:nvPr>
            <p:extLst>
              <p:ext uri="{D42A27DB-BD31-4B8C-83A1-F6EECF244321}">
                <p14:modId xmlns:p14="http://schemas.microsoft.com/office/powerpoint/2010/main" val="2394796833"/>
              </p:ext>
            </p:extLst>
          </p:nvPr>
        </p:nvGraphicFramePr>
        <p:xfrm>
          <a:off x="207338" y="634545"/>
          <a:ext cx="11598219" cy="6047815"/>
        </p:xfrm>
        <a:graphic>
          <a:graphicData uri="http://schemas.openxmlformats.org/drawingml/2006/table">
            <a:tbl>
              <a:tblPr firstRow="1">
                <a:tableStyleId>{284E427A-3D55-4303-BF80-6455036E1DE7}</a:tableStyleId>
              </a:tblPr>
              <a:tblGrid>
                <a:gridCol w="2683074">
                  <a:extLst>
                    <a:ext uri="{9D8B030D-6E8A-4147-A177-3AD203B41FA5}">
                      <a16:colId xmlns:a16="http://schemas.microsoft.com/office/drawing/2014/main" val="451693289"/>
                    </a:ext>
                  </a:extLst>
                </a:gridCol>
                <a:gridCol w="2683074">
                  <a:extLst>
                    <a:ext uri="{9D8B030D-6E8A-4147-A177-3AD203B41FA5}">
                      <a16:colId xmlns:a16="http://schemas.microsoft.com/office/drawing/2014/main" val="1850188054"/>
                    </a:ext>
                  </a:extLst>
                </a:gridCol>
                <a:gridCol w="2683074">
                  <a:extLst>
                    <a:ext uri="{9D8B030D-6E8A-4147-A177-3AD203B41FA5}">
                      <a16:colId xmlns:a16="http://schemas.microsoft.com/office/drawing/2014/main" val="1249686025"/>
                    </a:ext>
                  </a:extLst>
                </a:gridCol>
                <a:gridCol w="3548997">
                  <a:extLst>
                    <a:ext uri="{9D8B030D-6E8A-4147-A177-3AD203B41FA5}">
                      <a16:colId xmlns:a16="http://schemas.microsoft.com/office/drawing/2014/main" val="3751069429"/>
                    </a:ext>
                  </a:extLst>
                </a:gridCol>
              </a:tblGrid>
              <a:tr h="753383">
                <a:tc>
                  <a:txBody>
                    <a:bodyPr/>
                    <a:lstStyle/>
                    <a:p>
                      <a:r>
                        <a:rPr lang="en-AU" sz="2000" b="1" dirty="0">
                          <a:solidFill>
                            <a:schemeClr val="bg1"/>
                          </a:solidFill>
                          <a:effectLst/>
                        </a:rPr>
                        <a:t>Aspect</a:t>
                      </a:r>
                    </a:p>
                  </a:txBody>
                  <a:tcPr marL="30559" marR="30559" marT="14104" marB="14104"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AU" sz="2000" b="1" dirty="0">
                          <a:solidFill>
                            <a:schemeClr val="bg1"/>
                          </a:solidFill>
                          <a:effectLst/>
                        </a:rPr>
                        <a:t>*nix</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AU" sz="2000" b="1" dirty="0">
                          <a:solidFill>
                            <a:schemeClr val="bg1"/>
                          </a:solidFill>
                          <a:effectLst/>
                        </a:rPr>
                        <a:t>Windows (</a:t>
                      </a:r>
                      <a:r>
                        <a:rPr lang="en-AU" sz="2000" b="1" dirty="0" err="1">
                          <a:solidFill>
                            <a:schemeClr val="bg1"/>
                          </a:solidFill>
                          <a:effectLst/>
                        </a:rPr>
                        <a:t>cmd</a:t>
                      </a:r>
                      <a:r>
                        <a:rPr lang="en-AU" sz="2000" b="1" dirty="0">
                          <a:solidFill>
                            <a:schemeClr val="bg1"/>
                          </a:solidFill>
                          <a:effectLst/>
                        </a:rPr>
                        <a:t>)</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AU" sz="2000" b="1" dirty="0">
                          <a:solidFill>
                            <a:schemeClr val="bg1"/>
                          </a:solidFill>
                          <a:effectLst/>
                        </a:rPr>
                        <a:t>Similarities/Notes</a:t>
                      </a:r>
                    </a:p>
                  </a:txBody>
                  <a:tcPr marL="30559" marR="30559" marT="14104" marB="14104"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513816"/>
                  </a:ext>
                </a:extLst>
              </a:tr>
              <a:tr h="699506">
                <a:tc>
                  <a:txBody>
                    <a:bodyPr/>
                    <a:lstStyle/>
                    <a:p>
                      <a:r>
                        <a:rPr lang="en-AU" sz="2000">
                          <a:effectLst/>
                        </a:rPr>
                        <a:t>Drives</a:t>
                      </a:r>
                    </a:p>
                  </a:txBody>
                  <a:tcPr marL="30559" marR="30559" marT="14104" marB="1410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Mounted like folders found under /</a:t>
                      </a:r>
                      <a:r>
                        <a:rPr lang="en-AU" sz="2000" dirty="0" err="1">
                          <a:effectLst/>
                        </a:rPr>
                        <a:t>mnt</a:t>
                      </a:r>
                      <a:endParaRPr lang="en-AU" sz="2000" dirty="0">
                        <a:effectLst/>
                      </a:endParaRP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Designated by drive letters (e.g., C:)</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*nix mounts different devices into the single directory tree, while Windows assigns a unique drive letter to each storage device.</a:t>
                      </a:r>
                    </a:p>
                  </a:txBody>
                  <a:tcPr marL="30559" marR="30559" marT="14104" marB="1410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385587"/>
                  </a:ext>
                </a:extLst>
              </a:tr>
              <a:tr h="450177">
                <a:tc>
                  <a:txBody>
                    <a:bodyPr/>
                    <a:lstStyle/>
                    <a:p>
                      <a:r>
                        <a:rPr lang="en-AU" sz="2000">
                          <a:effectLst/>
                        </a:rPr>
                        <a:t>File Case Sensitivity</a:t>
                      </a:r>
                    </a:p>
                  </a:txBody>
                  <a:tcPr marL="30559" marR="30559" marT="14104" marB="1410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Case-sensitive</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Case-insensitive</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*nix treats file and File as different entities, whereas Windows does not.</a:t>
                      </a:r>
                    </a:p>
                  </a:txBody>
                  <a:tcPr marL="30559" marR="30559" marT="14104" marB="1410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091258"/>
                  </a:ext>
                </a:extLst>
              </a:tr>
              <a:tr h="699506">
                <a:tc>
                  <a:txBody>
                    <a:bodyPr/>
                    <a:lstStyle/>
                    <a:p>
                      <a:r>
                        <a:rPr lang="en-AU" sz="2000">
                          <a:effectLst/>
                        </a:rPr>
                        <a:t>Executable Files</a:t>
                      </a:r>
                    </a:p>
                  </a:txBody>
                  <a:tcPr marL="30559" marR="30559" marT="14104" marB="1410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Denoted by permissions, no extension required</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Often have .exe extension</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In *nix, a file is made executable by changing its permissions. In Windows, executables typically have an .exe extension.</a:t>
                      </a:r>
                    </a:p>
                  </a:txBody>
                  <a:tcPr marL="30559" marR="30559" marT="14104" marB="1410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6283420"/>
                  </a:ext>
                </a:extLst>
              </a:tr>
              <a:tr h="533286">
                <a:tc>
                  <a:txBody>
                    <a:bodyPr/>
                    <a:lstStyle/>
                    <a:p>
                      <a:r>
                        <a:rPr lang="en-AU" sz="2000">
                          <a:effectLst/>
                        </a:rPr>
                        <a:t>Hidden Files</a:t>
                      </a:r>
                    </a:p>
                  </a:txBody>
                  <a:tcPr marL="30559" marR="30559" marT="14104" marB="1410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Prefixed with . (e.g., .hiddenfile)</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a:effectLst/>
                        </a:rPr>
                        <a:t>Typically system files or with Hidden attribute, no prefix required</a:t>
                      </a:r>
                    </a:p>
                  </a:txBody>
                  <a:tcPr marL="30559" marR="30559" marT="14104" marB="14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sz="2000" dirty="0">
                          <a:effectLst/>
                        </a:rPr>
                        <a:t>Both systems support the concept of hidden files, but the method of hiding differs.</a:t>
                      </a:r>
                    </a:p>
                  </a:txBody>
                  <a:tcPr marL="30559" marR="30559" marT="14104" marB="1410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6224558"/>
                  </a:ext>
                </a:extLst>
              </a:tr>
            </a:tbl>
          </a:graphicData>
        </a:graphic>
      </p:graphicFrame>
    </p:spTree>
    <p:extLst>
      <p:ext uri="{BB962C8B-B14F-4D97-AF65-F5344CB8AC3E}">
        <p14:creationId xmlns:p14="http://schemas.microsoft.com/office/powerpoint/2010/main" val="2325600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4D5C-68F6-F562-FD2A-A4497B636D76}"/>
              </a:ext>
            </a:extLst>
          </p:cNvPr>
          <p:cNvSpPr>
            <a:spLocks noGrp="1"/>
          </p:cNvSpPr>
          <p:nvPr>
            <p:ph type="title"/>
          </p:nvPr>
        </p:nvSpPr>
        <p:spPr/>
        <p:txBody>
          <a:bodyPr/>
          <a:lstStyle/>
          <a:p>
            <a:r>
              <a:rPr lang="en-US" dirty="0"/>
              <a:t>Revise</a:t>
            </a:r>
          </a:p>
        </p:txBody>
      </p:sp>
      <p:sp>
        <p:nvSpPr>
          <p:cNvPr id="3" name="Content Placeholder 2">
            <a:extLst>
              <a:ext uri="{FF2B5EF4-FFF2-40B4-BE49-F238E27FC236}">
                <a16:creationId xmlns:a16="http://schemas.microsoft.com/office/drawing/2014/main" id="{25D8DD52-B859-348C-6B30-850DB2CF7607}"/>
              </a:ext>
            </a:extLst>
          </p:cNvPr>
          <p:cNvSpPr>
            <a:spLocks noGrp="1"/>
          </p:cNvSpPr>
          <p:nvPr>
            <p:ph idx="1"/>
          </p:nvPr>
        </p:nvSpPr>
        <p:spPr/>
        <p:txBody>
          <a:bodyPr/>
          <a:lstStyle/>
          <a:p>
            <a:r>
              <a:rPr lang="en-US" dirty="0"/>
              <a:t>How do you know a path is relative on Windows/*nix?</a:t>
            </a:r>
          </a:p>
          <a:p>
            <a:r>
              <a:rPr lang="en-US" dirty="0"/>
              <a:t>What is the root folder on Windows versus *nix?</a:t>
            </a:r>
          </a:p>
          <a:p>
            <a:r>
              <a:rPr lang="en-US" dirty="0"/>
              <a:t>What are the different separators between folders?</a:t>
            </a:r>
          </a:p>
          <a:p>
            <a:r>
              <a:rPr lang="en-US" dirty="0"/>
              <a:t>How many directory trees are there on Windows? *Nix?</a:t>
            </a:r>
          </a:p>
          <a:p>
            <a:endParaRPr lang="en-US" dirty="0"/>
          </a:p>
        </p:txBody>
      </p:sp>
    </p:spTree>
    <p:extLst>
      <p:ext uri="{BB962C8B-B14F-4D97-AF65-F5344CB8AC3E}">
        <p14:creationId xmlns:p14="http://schemas.microsoft.com/office/powerpoint/2010/main" val="4273494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0084-EE29-2FA8-1F55-AA208676BEF9}"/>
              </a:ext>
            </a:extLst>
          </p:cNvPr>
          <p:cNvSpPr>
            <a:spLocks noGrp="1"/>
          </p:cNvSpPr>
          <p:nvPr>
            <p:ph type="title"/>
          </p:nvPr>
        </p:nvSpPr>
        <p:spPr/>
        <p:txBody>
          <a:bodyPr/>
          <a:lstStyle/>
          <a:p>
            <a:r>
              <a:rPr lang="en-US" dirty="0"/>
              <a:t>Key shell commands (Windows)</a:t>
            </a:r>
          </a:p>
        </p:txBody>
      </p:sp>
      <p:sp>
        <p:nvSpPr>
          <p:cNvPr id="3" name="Content Placeholder 2">
            <a:extLst>
              <a:ext uri="{FF2B5EF4-FFF2-40B4-BE49-F238E27FC236}">
                <a16:creationId xmlns:a16="http://schemas.microsoft.com/office/drawing/2014/main" id="{B1213133-8C83-B4C3-CBF5-A6DC1AE82123}"/>
              </a:ext>
            </a:extLst>
          </p:cNvPr>
          <p:cNvSpPr>
            <a:spLocks noGrp="1"/>
          </p:cNvSpPr>
          <p:nvPr>
            <p:ph idx="1"/>
          </p:nvPr>
        </p:nvSpPr>
        <p:spPr/>
        <p:txBody>
          <a:bodyPr/>
          <a:lstStyle/>
          <a:p>
            <a:pPr algn="l">
              <a:buFont typeface="Arial" panose="020B0604020202020204" pitchFamily="34" charset="0"/>
              <a:buChar char="•"/>
            </a:pPr>
            <a:r>
              <a:rPr lang="en-AU" b="1" i="0" dirty="0">
                <a:solidFill>
                  <a:schemeClr val="bg1"/>
                </a:solidFill>
                <a:effectLst/>
                <a:latin typeface="Helvetica Neue" panose="02000503000000020004" pitchFamily="2" charset="0"/>
              </a:rPr>
              <a:t>List Directory Contents:</a:t>
            </a:r>
            <a:r>
              <a:rPr lang="en-AU" b="0" i="0" dirty="0">
                <a:solidFill>
                  <a:schemeClr val="bg1"/>
                </a:solidFill>
                <a:effectLst/>
                <a:latin typeface="Helvetica Neue" panose="02000503000000020004" pitchFamily="2" charset="0"/>
              </a:rPr>
              <a:t> </a:t>
            </a:r>
            <a:r>
              <a:rPr lang="en-AU" b="0" i="0" dirty="0" err="1">
                <a:solidFill>
                  <a:schemeClr val="bg1"/>
                </a:solidFill>
                <a:effectLst/>
                <a:latin typeface="Helvetica Neue" panose="02000503000000020004" pitchFamily="2" charset="0"/>
              </a:rPr>
              <a:t>dir</a:t>
            </a:r>
            <a:endParaRPr lang="en-AU" b="0" i="0" dirty="0">
              <a:solidFill>
                <a:schemeClr val="bg1"/>
              </a:solidFill>
              <a:effectLst/>
              <a:latin typeface="Helvetica Neue" panose="02000503000000020004" pitchFamily="2" charset="0"/>
            </a:endParaRPr>
          </a:p>
          <a:p>
            <a:pPr algn="l">
              <a:buFont typeface="Arial" panose="020B0604020202020204" pitchFamily="34" charset="0"/>
              <a:buChar char="•"/>
            </a:pPr>
            <a:r>
              <a:rPr lang="en-AU" b="1" i="0" dirty="0">
                <a:solidFill>
                  <a:schemeClr val="bg1"/>
                </a:solidFill>
                <a:effectLst/>
                <a:latin typeface="Helvetica Neue" panose="02000503000000020004" pitchFamily="2" charset="0"/>
              </a:rPr>
              <a:t>Change Directory:</a:t>
            </a:r>
            <a:r>
              <a:rPr lang="en-AU" b="0" i="0" dirty="0">
                <a:solidFill>
                  <a:schemeClr val="bg1"/>
                </a:solidFill>
                <a:effectLst/>
                <a:latin typeface="Helvetica Neue" panose="02000503000000020004" pitchFamily="2" charset="0"/>
              </a:rPr>
              <a:t> cd &lt;directory&gt;</a:t>
            </a:r>
          </a:p>
          <a:p>
            <a:pPr algn="l">
              <a:buFont typeface="Arial" panose="020B0604020202020204" pitchFamily="34" charset="0"/>
              <a:buChar char="•"/>
            </a:pPr>
            <a:r>
              <a:rPr lang="en-AU" b="1" i="0" dirty="0">
                <a:solidFill>
                  <a:schemeClr val="bg1"/>
                </a:solidFill>
                <a:effectLst/>
                <a:latin typeface="Helvetica Neue" panose="02000503000000020004" pitchFamily="2" charset="0"/>
              </a:rPr>
              <a:t>Create a New Directory:</a:t>
            </a:r>
            <a:r>
              <a:rPr lang="en-AU" b="0" i="0" dirty="0">
                <a:solidFill>
                  <a:schemeClr val="bg1"/>
                </a:solidFill>
                <a:effectLst/>
                <a:latin typeface="Helvetica Neue" panose="02000503000000020004" pitchFamily="2" charset="0"/>
              </a:rPr>
              <a:t> </a:t>
            </a:r>
            <a:r>
              <a:rPr lang="en-AU" b="0" i="0" dirty="0" err="1">
                <a:solidFill>
                  <a:schemeClr val="bg1"/>
                </a:solidFill>
                <a:effectLst/>
                <a:latin typeface="Helvetica Neue" panose="02000503000000020004" pitchFamily="2" charset="0"/>
              </a:rPr>
              <a:t>mkdir</a:t>
            </a:r>
            <a:r>
              <a:rPr lang="en-AU" b="0" i="0" dirty="0">
                <a:solidFill>
                  <a:schemeClr val="bg1"/>
                </a:solidFill>
                <a:effectLst/>
                <a:latin typeface="Helvetica Neue" panose="02000503000000020004" pitchFamily="2" charset="0"/>
              </a:rPr>
              <a:t> &lt;directory&gt;</a:t>
            </a:r>
          </a:p>
          <a:p>
            <a:pPr algn="l">
              <a:buFont typeface="Arial" panose="020B0604020202020204" pitchFamily="34" charset="0"/>
              <a:buChar char="•"/>
            </a:pPr>
            <a:r>
              <a:rPr lang="en-AU" b="1" i="0" dirty="0">
                <a:solidFill>
                  <a:schemeClr val="bg1"/>
                </a:solidFill>
                <a:effectLst/>
                <a:latin typeface="Helvetica Neue" panose="02000503000000020004" pitchFamily="2" charset="0"/>
              </a:rPr>
              <a:t>Delete a File:</a:t>
            </a:r>
            <a:r>
              <a:rPr lang="en-AU" b="0" i="0" dirty="0">
                <a:solidFill>
                  <a:schemeClr val="bg1"/>
                </a:solidFill>
                <a:effectLst/>
                <a:latin typeface="Helvetica Neue" panose="02000503000000020004" pitchFamily="2" charset="0"/>
              </a:rPr>
              <a:t> del &lt;filename&gt;</a:t>
            </a:r>
          </a:p>
          <a:p>
            <a:pPr algn="l">
              <a:buFont typeface="Arial" panose="020B0604020202020204" pitchFamily="34" charset="0"/>
              <a:buChar char="•"/>
            </a:pPr>
            <a:r>
              <a:rPr lang="en-AU" b="1" i="0" dirty="0">
                <a:solidFill>
                  <a:schemeClr val="bg1"/>
                </a:solidFill>
                <a:effectLst/>
                <a:latin typeface="Helvetica Neue" panose="02000503000000020004" pitchFamily="2" charset="0"/>
              </a:rPr>
              <a:t>Clear the Screen:</a:t>
            </a:r>
            <a:r>
              <a:rPr lang="en-AU" b="0" i="0" dirty="0">
                <a:solidFill>
                  <a:schemeClr val="bg1"/>
                </a:solidFill>
                <a:effectLst/>
                <a:latin typeface="Helvetica Neue" panose="02000503000000020004" pitchFamily="2" charset="0"/>
              </a:rPr>
              <a:t> </a:t>
            </a:r>
            <a:r>
              <a:rPr lang="en-AU" b="0" i="0" dirty="0" err="1">
                <a:solidFill>
                  <a:schemeClr val="bg1"/>
                </a:solidFill>
                <a:effectLst/>
                <a:latin typeface="Helvetica Neue" panose="02000503000000020004" pitchFamily="2" charset="0"/>
              </a:rPr>
              <a:t>cls</a:t>
            </a:r>
            <a:endParaRPr lang="en-AU" b="0" i="0" dirty="0">
              <a:solidFill>
                <a:schemeClr val="bg1"/>
              </a:solidFill>
              <a:effectLst/>
              <a:latin typeface="Helvetica Neue" panose="02000503000000020004" pitchFamily="2" charset="0"/>
            </a:endParaRPr>
          </a:p>
          <a:p>
            <a:endParaRPr lang="en-US" dirty="0">
              <a:solidFill>
                <a:schemeClr val="bg1"/>
              </a:solidFill>
            </a:endParaRPr>
          </a:p>
        </p:txBody>
      </p:sp>
    </p:spTree>
    <p:extLst>
      <p:ext uri="{BB962C8B-B14F-4D97-AF65-F5344CB8AC3E}">
        <p14:creationId xmlns:p14="http://schemas.microsoft.com/office/powerpoint/2010/main" val="2154201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Session Contents</a:t>
            </a:r>
          </a:p>
        </p:txBody>
      </p:sp>
      <p:sp>
        <p:nvSpPr>
          <p:cNvPr id="5" name="Content Placeholder 4"/>
          <p:cNvSpPr>
            <a:spLocks noGrp="1"/>
          </p:cNvSpPr>
          <p:nvPr>
            <p:ph idx="1"/>
          </p:nvPr>
        </p:nvSpPr>
        <p:spPr/>
        <p:txBody>
          <a:bodyPr/>
          <a:lstStyle/>
          <a:p>
            <a:r>
              <a:rPr lang="en-AU" dirty="0"/>
              <a:t>Preamble: operating systems</a:t>
            </a:r>
          </a:p>
          <a:p>
            <a:r>
              <a:rPr lang="en-AU" dirty="0"/>
              <a:t>Command line: what, why, when</a:t>
            </a:r>
          </a:p>
          <a:p>
            <a:r>
              <a:rPr lang="en-AU" dirty="0"/>
              <a:t>Common terminal emulators and shells</a:t>
            </a:r>
          </a:p>
          <a:p>
            <a:r>
              <a:rPr lang="en-AU" dirty="0"/>
              <a:t>Practice</a:t>
            </a:r>
          </a:p>
          <a:p>
            <a:endParaRPr lang="en-AU" dirty="0"/>
          </a:p>
        </p:txBody>
      </p:sp>
    </p:spTree>
    <p:extLst>
      <p:ext uri="{BB962C8B-B14F-4D97-AF65-F5344CB8AC3E}">
        <p14:creationId xmlns:p14="http://schemas.microsoft.com/office/powerpoint/2010/main" val="347901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0084-EE29-2FA8-1F55-AA208676BEF9}"/>
              </a:ext>
            </a:extLst>
          </p:cNvPr>
          <p:cNvSpPr>
            <a:spLocks noGrp="1"/>
          </p:cNvSpPr>
          <p:nvPr>
            <p:ph type="title"/>
          </p:nvPr>
        </p:nvSpPr>
        <p:spPr/>
        <p:txBody>
          <a:bodyPr/>
          <a:lstStyle/>
          <a:p>
            <a:r>
              <a:rPr lang="en-US" dirty="0"/>
              <a:t>Key shell commands (*nix)</a:t>
            </a:r>
          </a:p>
        </p:txBody>
      </p:sp>
      <p:sp>
        <p:nvSpPr>
          <p:cNvPr id="3" name="Content Placeholder 2">
            <a:extLst>
              <a:ext uri="{FF2B5EF4-FFF2-40B4-BE49-F238E27FC236}">
                <a16:creationId xmlns:a16="http://schemas.microsoft.com/office/drawing/2014/main" id="{B1213133-8C83-B4C3-CBF5-A6DC1AE82123}"/>
              </a:ext>
            </a:extLst>
          </p:cNvPr>
          <p:cNvSpPr>
            <a:spLocks noGrp="1"/>
          </p:cNvSpPr>
          <p:nvPr>
            <p:ph idx="1"/>
          </p:nvPr>
        </p:nvSpPr>
        <p:spPr/>
        <p:txBody>
          <a:bodyPr/>
          <a:lstStyle/>
          <a:p>
            <a:pPr algn="l">
              <a:buFont typeface="Arial" panose="020B0604020202020204" pitchFamily="34" charset="0"/>
              <a:buChar char="•"/>
            </a:pPr>
            <a:r>
              <a:rPr lang="en-AU" b="1" i="0" dirty="0">
                <a:solidFill>
                  <a:schemeClr val="bg1"/>
                </a:solidFill>
                <a:effectLst/>
                <a:latin typeface="Helvetica Neue" panose="02000503000000020004" pitchFamily="2" charset="0"/>
              </a:rPr>
              <a:t>List Directory Contents:</a:t>
            </a:r>
            <a:r>
              <a:rPr lang="en-AU" b="0" i="0" dirty="0">
                <a:solidFill>
                  <a:schemeClr val="bg1"/>
                </a:solidFill>
                <a:effectLst/>
                <a:latin typeface="Helvetica Neue" panose="02000503000000020004" pitchFamily="2" charset="0"/>
              </a:rPr>
              <a:t> ls</a:t>
            </a:r>
          </a:p>
          <a:p>
            <a:pPr algn="l">
              <a:buFont typeface="Arial" panose="020B0604020202020204" pitchFamily="34" charset="0"/>
              <a:buChar char="•"/>
            </a:pPr>
            <a:r>
              <a:rPr lang="en-AU" b="1" i="0" dirty="0">
                <a:solidFill>
                  <a:schemeClr val="bg1"/>
                </a:solidFill>
                <a:effectLst/>
                <a:latin typeface="Helvetica Neue" panose="02000503000000020004" pitchFamily="2" charset="0"/>
              </a:rPr>
              <a:t>Change Directory:</a:t>
            </a:r>
            <a:r>
              <a:rPr lang="en-AU" b="0" i="0" dirty="0">
                <a:solidFill>
                  <a:schemeClr val="bg1"/>
                </a:solidFill>
                <a:effectLst/>
                <a:latin typeface="Helvetica Neue" panose="02000503000000020004" pitchFamily="2" charset="0"/>
              </a:rPr>
              <a:t> cd &lt;directory&gt;</a:t>
            </a:r>
          </a:p>
          <a:p>
            <a:pPr algn="l">
              <a:buFont typeface="Arial" panose="020B0604020202020204" pitchFamily="34" charset="0"/>
              <a:buChar char="•"/>
            </a:pPr>
            <a:r>
              <a:rPr lang="en-AU" b="1" i="0" dirty="0">
                <a:solidFill>
                  <a:schemeClr val="bg1"/>
                </a:solidFill>
                <a:effectLst/>
                <a:latin typeface="Helvetica Neue" panose="02000503000000020004" pitchFamily="2" charset="0"/>
              </a:rPr>
              <a:t>Create a New Directory:</a:t>
            </a:r>
            <a:r>
              <a:rPr lang="en-AU" b="0" i="0" dirty="0">
                <a:solidFill>
                  <a:schemeClr val="bg1"/>
                </a:solidFill>
                <a:effectLst/>
                <a:latin typeface="Helvetica Neue" panose="02000503000000020004" pitchFamily="2" charset="0"/>
              </a:rPr>
              <a:t> </a:t>
            </a:r>
            <a:r>
              <a:rPr lang="en-AU" b="0" i="0" dirty="0" err="1">
                <a:solidFill>
                  <a:schemeClr val="bg1"/>
                </a:solidFill>
                <a:effectLst/>
                <a:latin typeface="Helvetica Neue" panose="02000503000000020004" pitchFamily="2" charset="0"/>
              </a:rPr>
              <a:t>mkdir</a:t>
            </a:r>
            <a:r>
              <a:rPr lang="en-AU" b="0" i="0" dirty="0">
                <a:solidFill>
                  <a:schemeClr val="bg1"/>
                </a:solidFill>
                <a:effectLst/>
                <a:latin typeface="Helvetica Neue" panose="02000503000000020004" pitchFamily="2" charset="0"/>
              </a:rPr>
              <a:t> &lt;directory&gt;</a:t>
            </a:r>
          </a:p>
          <a:p>
            <a:pPr algn="l">
              <a:buFont typeface="Arial" panose="020B0604020202020204" pitchFamily="34" charset="0"/>
              <a:buChar char="•"/>
            </a:pPr>
            <a:r>
              <a:rPr lang="en-AU" b="1" i="0" dirty="0">
                <a:solidFill>
                  <a:schemeClr val="bg1"/>
                </a:solidFill>
                <a:effectLst/>
                <a:latin typeface="Helvetica Neue" panose="02000503000000020004" pitchFamily="2" charset="0"/>
              </a:rPr>
              <a:t>Remove a File or Directory:</a:t>
            </a:r>
            <a:r>
              <a:rPr lang="en-AU" b="0" i="0" dirty="0">
                <a:solidFill>
                  <a:schemeClr val="bg1"/>
                </a:solidFill>
                <a:effectLst/>
                <a:latin typeface="Helvetica Neue" panose="02000503000000020004" pitchFamily="2" charset="0"/>
              </a:rPr>
              <a:t> rm &lt;filename&gt; or rm -r &lt;directory&gt;</a:t>
            </a:r>
          </a:p>
          <a:p>
            <a:pPr algn="l">
              <a:buFont typeface="Arial" panose="020B0604020202020204" pitchFamily="34" charset="0"/>
              <a:buChar char="•"/>
            </a:pPr>
            <a:r>
              <a:rPr lang="en-AU" b="1" i="0" dirty="0">
                <a:solidFill>
                  <a:schemeClr val="bg1"/>
                </a:solidFill>
                <a:effectLst/>
                <a:latin typeface="Helvetica Neue" panose="02000503000000020004" pitchFamily="2" charset="0"/>
              </a:rPr>
              <a:t>Clear the Screen:</a:t>
            </a:r>
            <a:r>
              <a:rPr lang="en-AU" b="0" i="0" dirty="0">
                <a:solidFill>
                  <a:schemeClr val="bg1"/>
                </a:solidFill>
                <a:effectLst/>
                <a:latin typeface="Helvetica Neue" panose="02000503000000020004" pitchFamily="2" charset="0"/>
              </a:rPr>
              <a:t> clear</a:t>
            </a:r>
          </a:p>
          <a:p>
            <a:pPr marL="0" indent="0">
              <a:buNone/>
            </a:pPr>
            <a:endParaRPr lang="en-US" dirty="0">
              <a:solidFill>
                <a:schemeClr val="bg1"/>
              </a:solidFill>
            </a:endParaRPr>
          </a:p>
        </p:txBody>
      </p:sp>
    </p:spTree>
    <p:extLst>
      <p:ext uri="{BB962C8B-B14F-4D97-AF65-F5344CB8AC3E}">
        <p14:creationId xmlns:p14="http://schemas.microsoft.com/office/powerpoint/2010/main" val="356207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3CC2-7531-6F68-2E28-A1D051C35120}"/>
              </a:ext>
            </a:extLst>
          </p:cNvPr>
          <p:cNvSpPr>
            <a:spLocks noGrp="1"/>
          </p:cNvSpPr>
          <p:nvPr>
            <p:ph type="title"/>
          </p:nvPr>
        </p:nvSpPr>
        <p:spPr/>
        <p:txBody>
          <a:bodyPr/>
          <a:lstStyle/>
          <a:p>
            <a:r>
              <a:rPr lang="en-US" dirty="0"/>
              <a:t>Practice Exercise</a:t>
            </a:r>
          </a:p>
        </p:txBody>
      </p:sp>
      <p:sp>
        <p:nvSpPr>
          <p:cNvPr id="3" name="Content Placeholder 2">
            <a:extLst>
              <a:ext uri="{FF2B5EF4-FFF2-40B4-BE49-F238E27FC236}">
                <a16:creationId xmlns:a16="http://schemas.microsoft.com/office/drawing/2014/main" id="{C05C7533-9427-2AEA-E3F0-054C1D0A9221}"/>
              </a:ext>
            </a:extLst>
          </p:cNvPr>
          <p:cNvSpPr>
            <a:spLocks noGrp="1"/>
          </p:cNvSpPr>
          <p:nvPr>
            <p:ph idx="1"/>
          </p:nvPr>
        </p:nvSpPr>
        <p:spPr/>
        <p:txBody>
          <a:bodyPr/>
          <a:lstStyle/>
          <a:p>
            <a:pPr algn="l">
              <a:buFont typeface="+mj-lt"/>
              <a:buAutoNum type="arabicPeriod"/>
            </a:pPr>
            <a:r>
              <a:rPr lang="en-AU" b="1" i="0" dirty="0">
                <a:solidFill>
                  <a:schemeClr val="bg1"/>
                </a:solidFill>
                <a:effectLst/>
                <a:latin typeface="Helvetica Neue" panose="02000503000000020004" pitchFamily="2" charset="0"/>
              </a:rPr>
              <a:t>Navigate:</a:t>
            </a:r>
            <a:r>
              <a:rPr lang="en-AU" b="0" i="0" dirty="0">
                <a:solidFill>
                  <a:schemeClr val="bg1"/>
                </a:solidFill>
                <a:effectLst/>
                <a:latin typeface="Helvetica Neue" panose="02000503000000020004" pitchFamily="2" charset="0"/>
              </a:rPr>
              <a:t> Use cd to navigate to your Documents folder.</a:t>
            </a:r>
          </a:p>
          <a:p>
            <a:pPr algn="l">
              <a:buFont typeface="+mj-lt"/>
              <a:buAutoNum type="arabicPeriod"/>
            </a:pPr>
            <a:r>
              <a:rPr lang="en-AU" b="1" i="0" dirty="0">
                <a:solidFill>
                  <a:schemeClr val="bg1"/>
                </a:solidFill>
                <a:effectLst/>
                <a:latin typeface="Helvetica Neue" panose="02000503000000020004" pitchFamily="2" charset="0"/>
              </a:rPr>
              <a:t>Create:</a:t>
            </a:r>
            <a:r>
              <a:rPr lang="en-AU" b="0" i="0" dirty="0">
                <a:solidFill>
                  <a:schemeClr val="bg1"/>
                </a:solidFill>
                <a:effectLst/>
                <a:latin typeface="Helvetica Neue" panose="02000503000000020004" pitchFamily="2" charset="0"/>
              </a:rPr>
              <a:t> Make a new folder named </a:t>
            </a:r>
            <a:r>
              <a:rPr lang="en-AU" dirty="0">
                <a:solidFill>
                  <a:schemeClr val="bg1"/>
                </a:solidFill>
                <a:latin typeface="Helvetica Neue" panose="02000503000000020004" pitchFamily="2" charset="0"/>
              </a:rPr>
              <a:t>your-initials-practice</a:t>
            </a:r>
            <a:r>
              <a:rPr lang="en-AU" b="0" i="0" dirty="0">
                <a:solidFill>
                  <a:schemeClr val="bg1"/>
                </a:solidFill>
                <a:effectLst/>
                <a:latin typeface="Helvetica Neue" panose="02000503000000020004" pitchFamily="2" charset="0"/>
              </a:rPr>
              <a:t>.</a:t>
            </a:r>
          </a:p>
          <a:p>
            <a:pPr algn="l">
              <a:buFont typeface="+mj-lt"/>
              <a:buAutoNum type="arabicPeriod"/>
            </a:pPr>
            <a:r>
              <a:rPr lang="en-AU" b="1" i="0" dirty="0">
                <a:solidFill>
                  <a:schemeClr val="bg1"/>
                </a:solidFill>
                <a:effectLst/>
                <a:latin typeface="Helvetica Neue" panose="02000503000000020004" pitchFamily="2" charset="0"/>
              </a:rPr>
              <a:t>List:</a:t>
            </a:r>
            <a:r>
              <a:rPr lang="en-AU" b="0" i="0" dirty="0">
                <a:solidFill>
                  <a:schemeClr val="bg1"/>
                </a:solidFill>
                <a:effectLst/>
                <a:latin typeface="Helvetica Neue" panose="02000503000000020004" pitchFamily="2" charset="0"/>
              </a:rPr>
              <a:t> List the contents of your current directory to confirm the creation of your new folder.</a:t>
            </a:r>
          </a:p>
          <a:p>
            <a:pPr algn="l">
              <a:buFont typeface="+mj-lt"/>
              <a:buAutoNum type="arabicPeriod"/>
            </a:pPr>
            <a:r>
              <a:rPr lang="en-AU" b="1" i="0" dirty="0">
                <a:solidFill>
                  <a:schemeClr val="bg1"/>
                </a:solidFill>
                <a:effectLst/>
                <a:latin typeface="Helvetica Neue" panose="02000503000000020004" pitchFamily="2" charset="0"/>
              </a:rPr>
              <a:t>Remove:</a:t>
            </a:r>
            <a:r>
              <a:rPr lang="en-AU" b="0" i="0" dirty="0">
                <a:solidFill>
                  <a:schemeClr val="bg1"/>
                </a:solidFill>
                <a:effectLst/>
                <a:latin typeface="Helvetica Neue" panose="02000503000000020004" pitchFamily="2" charset="0"/>
              </a:rPr>
              <a:t> Delete a file or folder you've created for practice (make sure it's something you won't miss!).</a:t>
            </a:r>
          </a:p>
          <a:p>
            <a:r>
              <a:rPr lang="en-US" dirty="0">
                <a:solidFill>
                  <a:schemeClr val="bg1"/>
                </a:solidFill>
              </a:rPr>
              <a:t>Repeat in Git Bash; Repeat with Absolute and Relative paths</a:t>
            </a:r>
          </a:p>
        </p:txBody>
      </p:sp>
    </p:spTree>
    <p:extLst>
      <p:ext uri="{BB962C8B-B14F-4D97-AF65-F5344CB8AC3E}">
        <p14:creationId xmlns:p14="http://schemas.microsoft.com/office/powerpoint/2010/main" val="3795344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AB27-2A3D-68A9-16D6-86DC100D00DC}"/>
              </a:ext>
            </a:extLst>
          </p:cNvPr>
          <p:cNvSpPr>
            <a:spLocks noGrp="1"/>
          </p:cNvSpPr>
          <p:nvPr>
            <p:ph type="title"/>
          </p:nvPr>
        </p:nvSpPr>
        <p:spPr/>
        <p:txBody>
          <a:bodyPr>
            <a:normAutofit/>
          </a:bodyPr>
          <a:lstStyle/>
          <a:p>
            <a:r>
              <a:rPr lang="en-US" dirty="0"/>
              <a:t>Further reading: required for next week!</a:t>
            </a:r>
          </a:p>
        </p:txBody>
      </p:sp>
      <p:sp>
        <p:nvSpPr>
          <p:cNvPr id="3" name="Content Placeholder 2">
            <a:extLst>
              <a:ext uri="{FF2B5EF4-FFF2-40B4-BE49-F238E27FC236}">
                <a16:creationId xmlns:a16="http://schemas.microsoft.com/office/drawing/2014/main" id="{B46FB197-68DC-8C7E-8EBB-324D0CD20F98}"/>
              </a:ext>
            </a:extLst>
          </p:cNvPr>
          <p:cNvSpPr>
            <a:spLocks noGrp="1"/>
          </p:cNvSpPr>
          <p:nvPr>
            <p:ph idx="1"/>
          </p:nvPr>
        </p:nvSpPr>
        <p:spPr>
          <a:xfrm>
            <a:off x="609600" y="1490443"/>
            <a:ext cx="4983480" cy="4926201"/>
          </a:xfrm>
        </p:spPr>
        <p:txBody>
          <a:bodyPr>
            <a:normAutofit/>
          </a:bodyPr>
          <a:lstStyle/>
          <a:p>
            <a:r>
              <a:rPr lang="en-US" dirty="0">
                <a:hlinkClick r:id="rId3"/>
              </a:rPr>
              <a:t>https://learning.oreilly.com/library/view/head-first-git/9781492092506/ch01.html</a:t>
            </a:r>
            <a:endParaRPr lang="en-US" dirty="0"/>
          </a:p>
          <a:p>
            <a:r>
              <a:rPr lang="en-US" dirty="0"/>
              <a:t>Complete the exercises in the chapter!</a:t>
            </a:r>
          </a:p>
        </p:txBody>
      </p:sp>
      <p:pic>
        <p:nvPicPr>
          <p:cNvPr id="4" name="Picture 3">
            <a:extLst>
              <a:ext uri="{FF2B5EF4-FFF2-40B4-BE49-F238E27FC236}">
                <a16:creationId xmlns:a16="http://schemas.microsoft.com/office/drawing/2014/main" id="{7102330E-F040-05EC-4DF6-A2A8EB571E68}"/>
              </a:ext>
            </a:extLst>
          </p:cNvPr>
          <p:cNvPicPr>
            <a:picLocks noChangeAspect="1"/>
          </p:cNvPicPr>
          <p:nvPr/>
        </p:nvPicPr>
        <p:blipFill>
          <a:blip r:embed="rId4"/>
          <a:stretch>
            <a:fillRect/>
          </a:stretch>
        </p:blipFill>
        <p:spPr>
          <a:xfrm>
            <a:off x="5943600" y="2269390"/>
            <a:ext cx="5900057" cy="4147255"/>
          </a:xfrm>
          <a:prstGeom prst="rect">
            <a:avLst/>
          </a:prstGeom>
        </p:spPr>
      </p:pic>
    </p:spTree>
    <p:extLst>
      <p:ext uri="{BB962C8B-B14F-4D97-AF65-F5344CB8AC3E}">
        <p14:creationId xmlns:p14="http://schemas.microsoft.com/office/powerpoint/2010/main" val="2944593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BB0D6-E228-F04D-3DA4-7377B0DFC9E5}"/>
              </a:ext>
            </a:extLst>
          </p:cNvPr>
          <p:cNvSpPr>
            <a:spLocks noGrp="1"/>
          </p:cNvSpPr>
          <p:nvPr>
            <p:ph type="title"/>
          </p:nvPr>
        </p:nvSpPr>
        <p:spPr/>
        <p:txBody>
          <a:bodyPr/>
          <a:lstStyle/>
          <a:p>
            <a:r>
              <a:rPr lang="en-US" dirty="0"/>
              <a:t>Warm up</a:t>
            </a:r>
          </a:p>
        </p:txBody>
      </p:sp>
      <p:sp>
        <p:nvSpPr>
          <p:cNvPr id="3" name="Content Placeholder 2">
            <a:extLst>
              <a:ext uri="{FF2B5EF4-FFF2-40B4-BE49-F238E27FC236}">
                <a16:creationId xmlns:a16="http://schemas.microsoft.com/office/drawing/2014/main" id="{0989B9F7-BB40-9428-2701-193F86A1E849}"/>
              </a:ext>
            </a:extLst>
          </p:cNvPr>
          <p:cNvSpPr>
            <a:spLocks noGrp="1"/>
          </p:cNvSpPr>
          <p:nvPr>
            <p:ph idx="1"/>
          </p:nvPr>
        </p:nvSpPr>
        <p:spPr/>
        <p:txBody>
          <a:bodyPr/>
          <a:lstStyle/>
          <a:p>
            <a:r>
              <a:rPr lang="en-US" dirty="0"/>
              <a:t>Discuss the following as a group:</a:t>
            </a:r>
          </a:p>
          <a:p>
            <a:pPr lvl="1"/>
            <a:r>
              <a:rPr lang="en-US" dirty="0"/>
              <a:t>What is an operating system?</a:t>
            </a:r>
          </a:p>
          <a:p>
            <a:pPr lvl="1"/>
            <a:r>
              <a:rPr lang="en-US" dirty="0"/>
              <a:t>List operating systems you are familiar with</a:t>
            </a:r>
          </a:p>
          <a:p>
            <a:pPr lvl="1"/>
            <a:r>
              <a:rPr lang="en-US" dirty="0"/>
              <a:t>Give examples of some things operating systems do</a:t>
            </a:r>
          </a:p>
          <a:p>
            <a:pPr lvl="1"/>
            <a:r>
              <a:rPr lang="en-US" dirty="0"/>
              <a:t>How do you typically interact with the operating system?</a:t>
            </a:r>
          </a:p>
          <a:p>
            <a:pPr lvl="2"/>
            <a:r>
              <a:rPr lang="en-US" dirty="0"/>
              <a:t>Common applications on Windows and other operating systems</a:t>
            </a:r>
          </a:p>
        </p:txBody>
      </p:sp>
    </p:spTree>
    <p:extLst>
      <p:ext uri="{BB962C8B-B14F-4D97-AF65-F5344CB8AC3E}">
        <p14:creationId xmlns:p14="http://schemas.microsoft.com/office/powerpoint/2010/main" val="2206617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ell on sand">
            <a:extLst>
              <a:ext uri="{FF2B5EF4-FFF2-40B4-BE49-F238E27FC236}">
                <a16:creationId xmlns:a16="http://schemas.microsoft.com/office/drawing/2014/main" id="{5AB77AF9-5F4C-74BA-700F-86A7F3E57555}"/>
              </a:ext>
            </a:extLst>
          </p:cNvPr>
          <p:cNvPicPr>
            <a:picLocks noChangeAspect="1"/>
          </p:cNvPicPr>
          <p:nvPr/>
        </p:nvPicPr>
        <p:blipFill>
          <a:blip r:embed="rId3">
            <a:alphaModFix amt="70000"/>
          </a:blip>
          <a:stretch>
            <a:fillRect/>
          </a:stretch>
        </p:blipFill>
        <p:spPr>
          <a:xfrm>
            <a:off x="5083445" y="2859437"/>
            <a:ext cx="7108555" cy="3998563"/>
          </a:xfrm>
          <a:prstGeom prst="rect">
            <a:avLst/>
          </a:prstGeom>
        </p:spPr>
      </p:pic>
      <p:sp>
        <p:nvSpPr>
          <p:cNvPr id="4" name="Rectangle 3">
            <a:extLst>
              <a:ext uri="{FF2B5EF4-FFF2-40B4-BE49-F238E27FC236}">
                <a16:creationId xmlns:a16="http://schemas.microsoft.com/office/drawing/2014/main" id="{0B3DECDE-F40E-93B8-6837-43599D86B270}"/>
              </a:ext>
            </a:extLst>
          </p:cNvPr>
          <p:cNvSpPr/>
          <p:nvPr/>
        </p:nvSpPr>
        <p:spPr>
          <a:xfrm>
            <a:off x="5083445" y="4444005"/>
            <a:ext cx="2221424" cy="685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AU" dirty="0"/>
              <a:t>terminals and </a:t>
            </a:r>
            <a:r>
              <a:rPr lang="en-AU" sz="4400" dirty="0">
                <a:solidFill>
                  <a:srgbClr val="00B050"/>
                </a:solidFill>
                <a:latin typeface="3270-MEDIUM" panose="02000609000000000000" pitchFamily="49" charset="77"/>
                <a:ea typeface="3270-MEDIUM" panose="02000609000000000000" pitchFamily="49" charset="77"/>
              </a:rPr>
              <a:t>shells</a:t>
            </a:r>
          </a:p>
        </p:txBody>
      </p:sp>
      <p:sp>
        <p:nvSpPr>
          <p:cNvPr id="3" name="Text Placeholder 2"/>
          <p:cNvSpPr>
            <a:spLocks noGrp="1"/>
          </p:cNvSpPr>
          <p:nvPr>
            <p:ph type="body" idx="1"/>
          </p:nvPr>
        </p:nvSpPr>
        <p:spPr/>
        <p:txBody>
          <a:bodyPr/>
          <a:lstStyle/>
          <a:p>
            <a:r>
              <a:rPr lang="en-AU" dirty="0"/>
              <a:t>Introduction to the command line</a:t>
            </a:r>
          </a:p>
        </p:txBody>
      </p:sp>
    </p:spTree>
    <p:extLst>
      <p:ext uri="{BB962C8B-B14F-4D97-AF65-F5344CB8AC3E}">
        <p14:creationId xmlns:p14="http://schemas.microsoft.com/office/powerpoint/2010/main" val="3786166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A7FC07D8-7005-C87B-E422-962FA5B873EB}"/>
              </a:ext>
            </a:extLst>
          </p:cNvPr>
          <p:cNvSpPr>
            <a:spLocks noGrp="1"/>
          </p:cNvSpPr>
          <p:nvPr>
            <p:ph type="title"/>
          </p:nvPr>
        </p:nvSpPr>
        <p:spPr>
          <a:xfrm>
            <a:off x="609600" y="499892"/>
            <a:ext cx="10972800" cy="1003205"/>
          </a:xfrm>
        </p:spPr>
        <p:txBody>
          <a:bodyPr anchor="ctr">
            <a:normAutofit/>
          </a:bodyPr>
          <a:lstStyle/>
          <a:p>
            <a:r>
              <a:rPr lang="en-US" dirty="0"/>
              <a:t>Terminals </a:t>
            </a:r>
          </a:p>
        </p:txBody>
      </p:sp>
      <p:sp>
        <p:nvSpPr>
          <p:cNvPr id="2057" name="Text Placeholder 2">
            <a:extLst>
              <a:ext uri="{FF2B5EF4-FFF2-40B4-BE49-F238E27FC236}">
                <a16:creationId xmlns:a16="http://schemas.microsoft.com/office/drawing/2014/main" id="{717CCC86-F116-01E9-16C1-DF2B87422F1D}"/>
              </a:ext>
            </a:extLst>
          </p:cNvPr>
          <p:cNvSpPr>
            <a:spLocks noGrp="1"/>
          </p:cNvSpPr>
          <p:nvPr>
            <p:ph type="body" idx="1"/>
          </p:nvPr>
        </p:nvSpPr>
        <p:spPr>
          <a:xfrm>
            <a:off x="609600" y="1535113"/>
            <a:ext cx="5386917" cy="639762"/>
          </a:xfrm>
        </p:spPr>
        <p:txBody>
          <a:bodyPr anchor="b">
            <a:normAutofit/>
          </a:bodyPr>
          <a:lstStyle/>
          <a:p>
            <a:r>
              <a:rPr lang="en-US" dirty="0"/>
              <a:t>IBM VT100</a:t>
            </a:r>
          </a:p>
        </p:txBody>
      </p:sp>
      <p:sp>
        <p:nvSpPr>
          <p:cNvPr id="2066" name="Content Placeholder 5">
            <a:extLst>
              <a:ext uri="{FF2B5EF4-FFF2-40B4-BE49-F238E27FC236}">
                <a16:creationId xmlns:a16="http://schemas.microsoft.com/office/drawing/2014/main" id="{FB422152-B56C-48CD-F0B9-BDA67A222914}"/>
              </a:ext>
            </a:extLst>
          </p:cNvPr>
          <p:cNvSpPr>
            <a:spLocks noGrp="1"/>
          </p:cNvSpPr>
          <p:nvPr>
            <p:ph sz="quarter" idx="4"/>
          </p:nvPr>
        </p:nvSpPr>
        <p:spPr>
          <a:xfrm>
            <a:off x="6193369" y="2174875"/>
            <a:ext cx="5389033" cy="3951288"/>
          </a:xfrm>
        </p:spPr>
        <p:txBody>
          <a:bodyPr/>
          <a:lstStyle/>
          <a:p>
            <a:r>
              <a:rPr lang="en-US" dirty="0"/>
              <a:t>Terminals used to be how you connected to mainframes</a:t>
            </a:r>
          </a:p>
          <a:p>
            <a:r>
              <a:rPr lang="en-US" dirty="0"/>
              <a:t>It referred to the workstation which had a simple input (e.g. keyboard)</a:t>
            </a:r>
          </a:p>
          <a:p>
            <a:r>
              <a:rPr lang="en-US" dirty="0"/>
              <a:t>And output (e.g. a monitor)</a:t>
            </a:r>
          </a:p>
          <a:p>
            <a:r>
              <a:rPr lang="en-US" dirty="0"/>
              <a:t>So why do care about them today?</a:t>
            </a:r>
          </a:p>
          <a:p>
            <a:endParaRPr lang="en-US" dirty="0"/>
          </a:p>
        </p:txBody>
      </p:sp>
      <p:pic>
        <p:nvPicPr>
          <p:cNvPr id="2052" name="Picture 4" descr="undefined">
            <a:extLst>
              <a:ext uri="{FF2B5EF4-FFF2-40B4-BE49-F238E27FC236}">
                <a16:creationId xmlns:a16="http://schemas.microsoft.com/office/drawing/2014/main" id="{88F728A1-C2BB-9CBD-BB25-E3FE58ED1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21" y="2364771"/>
            <a:ext cx="4489344" cy="39839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a:extLst>
              <a:ext uri="{FF2B5EF4-FFF2-40B4-BE49-F238E27FC236}">
                <a16:creationId xmlns:a16="http://schemas.microsoft.com/office/drawing/2014/main" id="{3238F81B-E23A-8107-BD68-2AB6DEE7FD8E}"/>
              </a:ext>
            </a:extLst>
          </p:cNvPr>
          <p:cNvSpPr>
            <a:spLocks noGrp="1"/>
          </p:cNvSpPr>
          <p:nvPr>
            <p:ph type="body" sz="quarter" idx="3"/>
          </p:nvPr>
        </p:nvSpPr>
        <p:spPr/>
        <p:txBody>
          <a:bodyPr/>
          <a:lstStyle/>
          <a:p>
            <a:r>
              <a:rPr lang="en-US" dirty="0"/>
              <a:t>History</a:t>
            </a:r>
          </a:p>
        </p:txBody>
      </p:sp>
    </p:spTree>
    <p:extLst>
      <p:ext uri="{BB962C8B-B14F-4D97-AF65-F5344CB8AC3E}">
        <p14:creationId xmlns:p14="http://schemas.microsoft.com/office/powerpoint/2010/main" val="122774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Customize and Control the Command Prompt in Windows 10 and 11 | PCMag">
            <a:extLst>
              <a:ext uri="{FF2B5EF4-FFF2-40B4-BE49-F238E27FC236}">
                <a16:creationId xmlns:a16="http://schemas.microsoft.com/office/drawing/2014/main" id="{A0E71438-3E13-9F20-DDBF-5E9378E9A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405" y="558397"/>
            <a:ext cx="5391595" cy="28706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a:extLst>
              <a:ext uri="{FF2B5EF4-FFF2-40B4-BE49-F238E27FC236}">
                <a16:creationId xmlns:a16="http://schemas.microsoft.com/office/drawing/2014/main" id="{A4EBBD90-16E9-97B0-A624-C70EBB67D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431" y="1707495"/>
            <a:ext cx="2713783" cy="28706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80A4DB8-5253-0772-A773-6DBD5F192206}"/>
              </a:ext>
            </a:extLst>
          </p:cNvPr>
          <p:cNvPicPr>
            <a:picLocks noChangeAspect="1"/>
          </p:cNvPicPr>
          <p:nvPr/>
        </p:nvPicPr>
        <p:blipFill>
          <a:blip r:embed="rId5"/>
          <a:stretch>
            <a:fillRect/>
          </a:stretch>
        </p:blipFill>
        <p:spPr>
          <a:xfrm>
            <a:off x="1597279" y="3142797"/>
            <a:ext cx="4216400" cy="2959100"/>
          </a:xfrm>
          <a:prstGeom prst="rect">
            <a:avLst/>
          </a:prstGeom>
        </p:spPr>
      </p:pic>
      <p:sp>
        <p:nvSpPr>
          <p:cNvPr id="8" name="Title 7">
            <a:extLst>
              <a:ext uri="{FF2B5EF4-FFF2-40B4-BE49-F238E27FC236}">
                <a16:creationId xmlns:a16="http://schemas.microsoft.com/office/drawing/2014/main" id="{C10E4DCC-7F64-A7E4-21F1-AC97A01A7B7E}"/>
              </a:ext>
            </a:extLst>
          </p:cNvPr>
          <p:cNvSpPr>
            <a:spLocks noGrp="1"/>
          </p:cNvSpPr>
          <p:nvPr>
            <p:ph type="title"/>
          </p:nvPr>
        </p:nvSpPr>
        <p:spPr/>
        <p:txBody>
          <a:bodyPr>
            <a:normAutofit fontScale="90000"/>
          </a:bodyPr>
          <a:lstStyle/>
          <a:p>
            <a:r>
              <a:rPr lang="en-US" dirty="0"/>
              <a:t>Modern </a:t>
            </a:r>
            <a:br>
              <a:rPr lang="en-US" dirty="0"/>
            </a:br>
            <a:r>
              <a:rPr lang="en-US" dirty="0"/>
              <a:t>terminal emulators</a:t>
            </a:r>
          </a:p>
        </p:txBody>
      </p:sp>
    </p:spTree>
    <p:extLst>
      <p:ext uri="{BB962C8B-B14F-4D97-AF65-F5344CB8AC3E}">
        <p14:creationId xmlns:p14="http://schemas.microsoft.com/office/powerpoint/2010/main" val="803034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EF7D7-BFAF-335E-25A7-B66AD57A5B78}"/>
              </a:ext>
            </a:extLst>
          </p:cNvPr>
          <p:cNvSpPr>
            <a:spLocks noGrp="1"/>
          </p:cNvSpPr>
          <p:nvPr>
            <p:ph type="title"/>
          </p:nvPr>
        </p:nvSpPr>
        <p:spPr/>
        <p:txBody>
          <a:bodyPr/>
          <a:lstStyle/>
          <a:p>
            <a:r>
              <a:rPr lang="en-US" dirty="0"/>
              <a:t>Terminals - summary</a:t>
            </a:r>
          </a:p>
        </p:txBody>
      </p:sp>
      <p:sp>
        <p:nvSpPr>
          <p:cNvPr id="4" name="Content Placeholder 3">
            <a:extLst>
              <a:ext uri="{FF2B5EF4-FFF2-40B4-BE49-F238E27FC236}">
                <a16:creationId xmlns:a16="http://schemas.microsoft.com/office/drawing/2014/main" id="{01F58FBF-A1A7-EB5B-55D5-254F92A67F01}"/>
              </a:ext>
            </a:extLst>
          </p:cNvPr>
          <p:cNvSpPr>
            <a:spLocks noGrp="1"/>
          </p:cNvSpPr>
          <p:nvPr>
            <p:ph idx="1"/>
          </p:nvPr>
        </p:nvSpPr>
        <p:spPr/>
        <p:txBody>
          <a:bodyPr/>
          <a:lstStyle/>
          <a:p>
            <a:r>
              <a:rPr lang="en-US" dirty="0"/>
              <a:t>Think of modern terminals as the software analogue of the physical terminals of the past</a:t>
            </a:r>
          </a:p>
          <a:p>
            <a:r>
              <a:rPr lang="en-US" dirty="0"/>
              <a:t>They give you the box from which to communicate with some “server” using a command line interface</a:t>
            </a:r>
          </a:p>
          <a:p>
            <a:r>
              <a:rPr lang="en-US" dirty="0"/>
              <a:t>The command line interface allows you to talk to the operating system using commands and is typically called a shell… </a:t>
            </a:r>
          </a:p>
        </p:txBody>
      </p:sp>
    </p:spTree>
    <p:extLst>
      <p:ext uri="{BB962C8B-B14F-4D97-AF65-F5344CB8AC3E}">
        <p14:creationId xmlns:p14="http://schemas.microsoft.com/office/powerpoint/2010/main" val="235438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B9DB-F69C-D856-E852-0B788ABE6965}"/>
              </a:ext>
            </a:extLst>
          </p:cNvPr>
          <p:cNvSpPr>
            <a:spLocks noGrp="1"/>
          </p:cNvSpPr>
          <p:nvPr>
            <p:ph type="title"/>
          </p:nvPr>
        </p:nvSpPr>
        <p:spPr/>
        <p:txBody>
          <a:bodyPr/>
          <a:lstStyle/>
          <a:p>
            <a:r>
              <a:rPr lang="en-US" dirty="0"/>
              <a:t>Shell</a:t>
            </a:r>
          </a:p>
        </p:txBody>
      </p:sp>
      <p:sp>
        <p:nvSpPr>
          <p:cNvPr id="3" name="Content Placeholder 2">
            <a:extLst>
              <a:ext uri="{FF2B5EF4-FFF2-40B4-BE49-F238E27FC236}">
                <a16:creationId xmlns:a16="http://schemas.microsoft.com/office/drawing/2014/main" id="{3C48E88C-E08D-5089-E6CB-FB07A8428379}"/>
              </a:ext>
            </a:extLst>
          </p:cNvPr>
          <p:cNvSpPr>
            <a:spLocks noGrp="1"/>
          </p:cNvSpPr>
          <p:nvPr>
            <p:ph idx="1"/>
          </p:nvPr>
        </p:nvSpPr>
        <p:spPr/>
        <p:txBody>
          <a:bodyPr/>
          <a:lstStyle/>
          <a:p>
            <a:r>
              <a:rPr lang="en-US" dirty="0"/>
              <a:t>A shell is an interface to an operating system</a:t>
            </a:r>
          </a:p>
          <a:p>
            <a:r>
              <a:rPr lang="en-US" dirty="0"/>
              <a:t>Typically, when we refer to a shell we refer to a command line interface. Though graphical interfaces can sometimes be shells too</a:t>
            </a:r>
          </a:p>
          <a:p>
            <a:r>
              <a:rPr lang="en-US" dirty="0"/>
              <a:t>A command line shell interprets commands</a:t>
            </a:r>
          </a:p>
          <a:p>
            <a:r>
              <a:rPr lang="en-US" dirty="0"/>
              <a:t>It is much like an interpreted programming language with certain behaviors that make it well-suited for working with the OS and its processes</a:t>
            </a:r>
          </a:p>
          <a:p>
            <a:endParaRPr lang="en-US" dirty="0"/>
          </a:p>
        </p:txBody>
      </p:sp>
    </p:spTree>
    <p:extLst>
      <p:ext uri="{BB962C8B-B14F-4D97-AF65-F5344CB8AC3E}">
        <p14:creationId xmlns:p14="http://schemas.microsoft.com/office/powerpoint/2010/main" val="131226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4924-BE49-A46D-3BE4-3C4E25E2910C}"/>
              </a:ext>
            </a:extLst>
          </p:cNvPr>
          <p:cNvSpPr>
            <a:spLocks noGrp="1"/>
          </p:cNvSpPr>
          <p:nvPr>
            <p:ph type="title"/>
          </p:nvPr>
        </p:nvSpPr>
        <p:spPr/>
        <p:txBody>
          <a:bodyPr/>
          <a:lstStyle/>
          <a:p>
            <a:r>
              <a:rPr lang="en-US" dirty="0"/>
              <a:t>Common shells</a:t>
            </a:r>
          </a:p>
        </p:txBody>
      </p:sp>
      <p:sp>
        <p:nvSpPr>
          <p:cNvPr id="3" name="Content Placeholder 2">
            <a:extLst>
              <a:ext uri="{FF2B5EF4-FFF2-40B4-BE49-F238E27FC236}">
                <a16:creationId xmlns:a16="http://schemas.microsoft.com/office/drawing/2014/main" id="{63F57953-9A51-EA37-46A1-43AE2F067D62}"/>
              </a:ext>
            </a:extLst>
          </p:cNvPr>
          <p:cNvSpPr>
            <a:spLocks noGrp="1"/>
          </p:cNvSpPr>
          <p:nvPr>
            <p:ph idx="1"/>
          </p:nvPr>
        </p:nvSpPr>
        <p:spPr/>
        <p:txBody>
          <a:bodyPr>
            <a:normAutofit fontScale="92500" lnSpcReduction="20000"/>
          </a:bodyPr>
          <a:lstStyle/>
          <a:p>
            <a:endParaRPr lang="en-US" dirty="0"/>
          </a:p>
          <a:p>
            <a:r>
              <a:rPr lang="en-US" dirty="0"/>
              <a:t>Windows:</a:t>
            </a:r>
          </a:p>
          <a:p>
            <a:pPr lvl="1"/>
            <a:r>
              <a:rPr lang="en-US" dirty="0"/>
              <a:t>Command Prompt (same name as the terminal)</a:t>
            </a:r>
          </a:p>
          <a:p>
            <a:pPr lvl="1"/>
            <a:r>
              <a:rPr lang="en-US" dirty="0"/>
              <a:t>PowerShell (PS) (same name as the default terminal)</a:t>
            </a:r>
          </a:p>
          <a:p>
            <a:pPr lvl="1"/>
            <a:r>
              <a:rPr lang="en-US" dirty="0">
                <a:solidFill>
                  <a:srgbClr val="C00000"/>
                </a:solidFill>
              </a:rPr>
              <a:t>Different syntax </a:t>
            </a:r>
            <a:r>
              <a:rPr lang="en-US" dirty="0"/>
              <a:t>(some compatibility through aliasing)</a:t>
            </a:r>
          </a:p>
          <a:p>
            <a:r>
              <a:rPr lang="en-US" dirty="0"/>
              <a:t>Everything else (*NIX):</a:t>
            </a:r>
          </a:p>
          <a:p>
            <a:pPr lvl="1"/>
            <a:r>
              <a:rPr lang="en-US" dirty="0" err="1"/>
              <a:t>Bourne</a:t>
            </a:r>
            <a:r>
              <a:rPr lang="en-US" dirty="0"/>
              <a:t> Again Shell (bash)</a:t>
            </a:r>
          </a:p>
          <a:p>
            <a:pPr lvl="1"/>
            <a:r>
              <a:rPr lang="en-US" dirty="0"/>
              <a:t>Z Shell (</a:t>
            </a:r>
            <a:r>
              <a:rPr lang="en-US" dirty="0" err="1"/>
              <a:t>zsh</a:t>
            </a:r>
            <a:r>
              <a:rPr lang="en-US" dirty="0"/>
              <a:t>)</a:t>
            </a:r>
          </a:p>
          <a:p>
            <a:pPr lvl="1"/>
            <a:r>
              <a:rPr lang="en-US" dirty="0"/>
              <a:t>Korn Shell (</a:t>
            </a:r>
            <a:r>
              <a:rPr lang="en-US" dirty="0" err="1"/>
              <a:t>ksh</a:t>
            </a:r>
            <a:r>
              <a:rPr lang="en-US" dirty="0"/>
              <a:t>)</a:t>
            </a:r>
          </a:p>
          <a:p>
            <a:pPr lvl="1"/>
            <a:r>
              <a:rPr lang="en-US" dirty="0">
                <a:solidFill>
                  <a:srgbClr val="00B050"/>
                </a:solidFill>
              </a:rPr>
              <a:t>Syntax is almost identical “Portable Operating System Interface (POSIX) compliant”</a:t>
            </a:r>
          </a:p>
        </p:txBody>
      </p:sp>
    </p:spTree>
    <p:extLst>
      <p:ext uri="{BB962C8B-B14F-4D97-AF65-F5344CB8AC3E}">
        <p14:creationId xmlns:p14="http://schemas.microsoft.com/office/powerpoint/2010/main" val="32671229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SMS Availabilities&amp;#x0D;&amp;#x0A;Overview&amp;quot;&quot;/&gt;&lt;property id=&quot;20307&quot; value=&quot;256&quot;/&gt;&lt;/object&gt;&lt;object type=&quot;3&quot; unique_id=&quot;10005&quot;&gt;&lt;property id=&quot;20148&quot; value=&quot;5&quot;/&gt;&lt;property id=&quot;20300&quot; value=&quot;Slide 2&quot;/&gt;&lt;property id=&quot;20307&quot; value=&quot;257&quot;/&gt;&lt;/object&gt;&lt;object type=&quot;3&quot; unique_id=&quot;10006&quot;&gt;&lt;property id=&quot;20148&quot; value=&quot;5&quot;/&gt;&lt;property id=&quot;20300&quot; value=&quot;Slide 3 - &amp;quot;&amp;#x0D;&amp;#x0A;Course Availabilities&amp;quot;&quot;/&gt;&lt;property id=&quot;20307&quot; value=&quot;261&quot;/&gt;&lt;/object&gt;&lt;object type=&quot;3&quot; unique_id=&quot;10007&quot;&gt;&lt;property id=&quot;20148&quot; value=&quot;5&quot;/&gt;&lt;property id=&quot;20300&quot; value=&quot;Slide 4 - &amp;quot;Intake Calendars&amp;quot;&quot;/&gt;&lt;property id=&quot;20307&quot; value=&quot;264&quot;/&gt;&lt;/object&gt;&lt;object type=&quot;3&quot; unique_id=&quot;10008&quot;&gt;&lt;property id=&quot;20148&quot; value=&quot;5&quot;/&gt;&lt;property id=&quot;20300&quot; value=&quot;Slide 5 - &amp;quot;&amp;#x0D;&amp;#x0A;Unit Availabilities&amp;quot;&quot;/&gt;&lt;property id=&quot;20307&quot; value=&quot;259&quot;/&gt;&lt;/object&gt;&lt;object type=&quot;3&quot; unique_id=&quot;10009&quot;&gt;&lt;property id=&quot;20148&quot; value=&quot;5&quot;/&gt;&lt;property id=&quot;20300&quot; value=&quot;Slide 6 - &amp;quot;&amp;#x0D;&amp;#x0A;Unit Availabilities&amp;quot;&quot;/&gt;&lt;property id=&quot;20307&quot; value=&quot;260&quot;/&gt;&lt;/object&gt;&lt;object type=&quot;3&quot; unique_id=&quot;10010&quot;&gt;&lt;property id=&quot;20148&quot; value=&quot;5&quot;/&gt;&lt;property id=&quot;20300&quot; value=&quot;Slide 7 - &amp;quot;Enrolment Calendars&amp;quot;&quot;/&gt;&lt;property id=&quot;20307&quot; value=&quot;265&quot;/&gt;&lt;/object&gt;&lt;object type=&quot;3&quot; unique_id=&quot;10011&quot;&gt;&lt;property id=&quot;20148&quot; value=&quot;5&quot;/&gt;&lt;property id=&quot;20300&quot; value=&quot;Slide 8 - &amp;quot;Business Guidelines&amp;quot;&quot;/&gt;&lt;property id=&quot;20307&quot; value=&quot;268&quot;/&gt;&lt;/object&gt;&lt;object type=&quot;3&quot; unique_id=&quot;10012&quot;&gt;&lt;property id=&quot;20148&quot; value=&quot;5&quot;/&gt;&lt;property id=&quot;20300&quot; value=&quot;Slide 9 - &amp;quot;Business Guidelines&amp;quot;&quot;/&gt;&lt;property id=&quot;20307&quot; value=&quot;269&quot;/&gt;&lt;/object&gt;&lt;object type=&quot;3&quot; unique_id=&quot;10013&quot;&gt;&lt;property id=&quot;20148&quot; value=&quot;5&quot;/&gt;&lt;property id=&quot;20300&quot; value=&quot;Slide 10 - &amp;quot;Business Considerations&amp;quot;&quot;/&gt;&lt;property id=&quot;20307&quot; value=&quot;262&quot;/&gt;&lt;/object&gt;&lt;object type=&quot;3&quot; unique_id=&quot;10014&quot;&gt;&lt;property id=&quot;20148&quot; value=&quot;5&quot;/&gt;&lt;property id=&quot;20300&quot; value=&quot;Slide 11 - &amp;quot;Availabilities tasks&amp;quot;&quot;/&gt;&lt;property id=&quot;20307&quot; value=&quot;266&quot;/&gt;&lt;/object&gt;&lt;object type=&quot;3&quot; unique_id=&quot;10015&quot;&gt;&lt;property id=&quot;20148&quot; value=&quot;5&quot;/&gt;&lt;property id=&quot;20300&quot; value=&quot;Slide 12 - &amp;quot;Availabilities Template&amp;quot;&quot;/&gt;&lt;property id=&quot;20307&quot; value=&quot;267&quot;/&gt;&lt;/object&gt;&lt;object type=&quot;3&quot; unique_id=&quot;10016&quot;&gt;&lt;property id=&quot;20148&quot; value=&quot;5&quot;/&gt;&lt;property id=&quot;20300&quot; value=&quot;Slide 13 - &amp;quot;Timetabling&amp;quot;&quot;/&gt;&lt;property id=&quot;20307&quot; value=&quot;263&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AF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MT-Presentation-HD-1920x1080-AJG-V2020.07.01.potx" id="{3EDD48A2-5C86-4826-A34B-3DD4694D6775}" vid="{2EDC81D3-35B6-4E09-B25C-3248DC8F64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82CBA738D00D4AAC9330883AE1DA78" ma:contentTypeVersion="33" ma:contentTypeDescription="Create a new document." ma:contentTypeScope="" ma:versionID="8e47dcab4e34a32242880baf61f0a73d">
  <xsd:schema xmlns:xsd="http://www.w3.org/2001/XMLSchema" xmlns:xs="http://www.w3.org/2001/XMLSchema" xmlns:p="http://schemas.microsoft.com/office/2006/metadata/properties" xmlns:ns3="3936cbe9-feea-4685-b03c-7f8d09c550f1" xmlns:ns4="833ce3ab-d172-455c-9989-f10facae9784" targetNamespace="http://schemas.microsoft.com/office/2006/metadata/properties" ma:root="true" ma:fieldsID="174389be43a91ce68753c33b6ac99b4e" ns3:_="" ns4:_="">
    <xsd:import namespace="3936cbe9-feea-4685-b03c-7f8d09c550f1"/>
    <xsd:import namespace="833ce3ab-d172-455c-9989-f10facae978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element ref="ns4:NotebookType" minOccurs="0"/>
                <xsd:element ref="ns4:FolderType" minOccurs="0"/>
                <xsd:element ref="ns4:CultureName" minOccurs="0"/>
                <xsd:element ref="ns4:AppVersion" minOccurs="0"/>
                <xsd:element ref="ns4:TeamsChannelId" minOccurs="0"/>
                <xsd:element ref="ns4:Owner" minOccurs="0"/>
                <xsd:element ref="ns4:Math_Settings" minOccurs="0"/>
                <xsd:element ref="ns4:DefaultSectionNames" minOccurs="0"/>
                <xsd:element ref="ns4:Templates" minOccurs="0"/>
                <xsd:element ref="ns4:Teachers" minOccurs="0"/>
                <xsd:element ref="ns4:Students" minOccurs="0"/>
                <xsd:element ref="ns4:Student_Groups" minOccurs="0"/>
                <xsd:element ref="ns4:Distribution_Groups" minOccurs="0"/>
                <xsd:element ref="ns4:LMS_Mappings" minOccurs="0"/>
                <xsd:element ref="ns4:Invited_Teachers" minOccurs="0"/>
                <xsd:element ref="ns4:Invited_Students" minOccurs="0"/>
                <xsd:element ref="ns4:Self_Registration_Enabled" minOccurs="0"/>
                <xsd:element ref="ns4:Has_Teacher_Only_SectionGroup" minOccurs="0"/>
                <xsd:element ref="ns4:Is_Collaboration_Space_Locked" minOccurs="0"/>
                <xsd:element ref="ns4:IsNotebookLock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36cbe9-feea-4685-b03c-7f8d09c550f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3ce3ab-d172-455c-9989-f10facae978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NotebookType" ma:index="21" nillable="true" ma:displayName="Notebook Type" ma:internalName="NotebookType">
      <xsd:simpleType>
        <xsd:restriction base="dms:Text"/>
      </xsd:simpleType>
    </xsd:element>
    <xsd:element name="FolderType" ma:index="22" nillable="true" ma:displayName="Folder Type" ma:internalName="FolderType">
      <xsd:simpleType>
        <xsd:restriction base="dms:Text"/>
      </xsd:simpleType>
    </xsd:element>
    <xsd:element name="CultureName" ma:index="23" nillable="true" ma:displayName="Culture Name" ma:internalName="CultureName">
      <xsd:simpleType>
        <xsd:restriction base="dms:Text"/>
      </xsd:simpleType>
    </xsd:element>
    <xsd:element name="AppVersion" ma:index="24" nillable="true" ma:displayName="App Version" ma:internalName="AppVersion">
      <xsd:simpleType>
        <xsd:restriction base="dms:Text"/>
      </xsd:simpleType>
    </xsd:element>
    <xsd:element name="TeamsChannelId" ma:index="25" nillable="true" ma:displayName="Teams Channel Id" ma:internalName="TeamsChannelId">
      <xsd:simpleType>
        <xsd:restriction base="dms:Text"/>
      </xsd:simpleType>
    </xsd:element>
    <xsd:element name="Owner" ma:index="26"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7" nillable="true" ma:displayName="Math Settings" ma:internalName="Math_Settings">
      <xsd:simpleType>
        <xsd:restriction base="dms:Text"/>
      </xsd:simpleType>
    </xsd:element>
    <xsd:element name="DefaultSectionNames" ma:index="28" nillable="true" ma:displayName="Default Section Names" ma:internalName="DefaultSectionNames">
      <xsd:simpleType>
        <xsd:restriction base="dms:Note">
          <xsd:maxLength value="255"/>
        </xsd:restriction>
      </xsd:simpleType>
    </xsd:element>
    <xsd:element name="Templates" ma:index="29" nillable="true" ma:displayName="Templates" ma:internalName="Templates">
      <xsd:simpleType>
        <xsd:restriction base="dms:Note">
          <xsd:maxLength value="255"/>
        </xsd:restriction>
      </xsd:simpleType>
    </xsd:element>
    <xsd:element name="Teachers" ma:index="30"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31"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2"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3" nillable="true" ma:displayName="Distribution Groups" ma:internalName="Distribution_Groups">
      <xsd:simpleType>
        <xsd:restriction base="dms:Note">
          <xsd:maxLength value="255"/>
        </xsd:restriction>
      </xsd:simpleType>
    </xsd:element>
    <xsd:element name="LMS_Mappings" ma:index="34" nillable="true" ma:displayName="LMS Mappings" ma:internalName="LMS_Mappings">
      <xsd:simpleType>
        <xsd:restriction base="dms:Note">
          <xsd:maxLength value="255"/>
        </xsd:restriction>
      </xsd:simpleType>
    </xsd:element>
    <xsd:element name="Invited_Teachers" ma:index="35" nillable="true" ma:displayName="Invited Teachers" ma:internalName="Invited_Teachers">
      <xsd:simpleType>
        <xsd:restriction base="dms:Note">
          <xsd:maxLength value="255"/>
        </xsd:restriction>
      </xsd:simpleType>
    </xsd:element>
    <xsd:element name="Invited_Students" ma:index="36" nillable="true" ma:displayName="Invited Students" ma:internalName="Invited_Students">
      <xsd:simpleType>
        <xsd:restriction base="dms:Note">
          <xsd:maxLength value="255"/>
        </xsd:restriction>
      </xsd:simpleType>
    </xsd:element>
    <xsd:element name="Self_Registration_Enabled" ma:index="37" nillable="true" ma:displayName="Self Registration Enabled" ma:internalName="Self_Registration_Enabled">
      <xsd:simpleType>
        <xsd:restriction base="dms:Boolean"/>
      </xsd:simpleType>
    </xsd:element>
    <xsd:element name="Has_Teacher_Only_SectionGroup" ma:index="38" nillable="true" ma:displayName="Has Teacher Only SectionGroup" ma:internalName="Has_Teacher_Only_SectionGroup">
      <xsd:simpleType>
        <xsd:restriction base="dms:Boolean"/>
      </xsd:simpleType>
    </xsd:element>
    <xsd:element name="Is_Collaboration_Space_Locked" ma:index="39" nillable="true" ma:displayName="Is Collaboration Space Locked" ma:internalName="Is_Collaboration_Space_Locked">
      <xsd:simpleType>
        <xsd:restriction base="dms:Boolean"/>
      </xsd:simpleType>
    </xsd:element>
    <xsd:element name="IsNotebookLocked" ma:index="40" nillable="true" ma:displayName="Is Notebook Locked" ma:internalName="IsNotebookLock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Type xmlns="833ce3ab-d172-455c-9989-f10facae9784" xsi:nil="true"/>
    <Students xmlns="833ce3ab-d172-455c-9989-f10facae9784">
      <UserInfo>
        <DisplayName/>
        <AccountId xsi:nil="true"/>
        <AccountType/>
      </UserInfo>
    </Students>
    <TeamsChannelId xmlns="833ce3ab-d172-455c-9989-f10facae9784" xsi:nil="true"/>
    <Student_Groups xmlns="833ce3ab-d172-455c-9989-f10facae9784">
      <UserInfo>
        <DisplayName/>
        <AccountId xsi:nil="true"/>
        <AccountType/>
      </UserInfo>
    </Student_Groups>
    <Math_Settings xmlns="833ce3ab-d172-455c-9989-f10facae9784" xsi:nil="true"/>
    <Is_Collaboration_Space_Locked xmlns="833ce3ab-d172-455c-9989-f10facae9784" xsi:nil="true"/>
    <AppVersion xmlns="833ce3ab-d172-455c-9989-f10facae9784" xsi:nil="true"/>
    <Owner xmlns="833ce3ab-d172-455c-9989-f10facae9784">
      <UserInfo>
        <DisplayName/>
        <AccountId xsi:nil="true"/>
        <AccountType/>
      </UserInfo>
    </Owner>
    <Has_Teacher_Only_SectionGroup xmlns="833ce3ab-d172-455c-9989-f10facae9784" xsi:nil="true"/>
    <NotebookType xmlns="833ce3ab-d172-455c-9989-f10facae9784" xsi:nil="true"/>
    <Teachers xmlns="833ce3ab-d172-455c-9989-f10facae9784">
      <UserInfo>
        <DisplayName/>
        <AccountId xsi:nil="true"/>
        <AccountType/>
      </UserInfo>
    </Teachers>
    <Templates xmlns="833ce3ab-d172-455c-9989-f10facae9784" xsi:nil="true"/>
    <DefaultSectionNames xmlns="833ce3ab-d172-455c-9989-f10facae9784" xsi:nil="true"/>
    <CultureName xmlns="833ce3ab-d172-455c-9989-f10facae9784" xsi:nil="true"/>
    <Distribution_Groups xmlns="833ce3ab-d172-455c-9989-f10facae9784" xsi:nil="true"/>
    <Self_Registration_Enabled xmlns="833ce3ab-d172-455c-9989-f10facae9784" xsi:nil="true"/>
    <LMS_Mappings xmlns="833ce3ab-d172-455c-9989-f10facae9784" xsi:nil="true"/>
    <Invited_Teachers xmlns="833ce3ab-d172-455c-9989-f10facae9784" xsi:nil="true"/>
    <Invited_Students xmlns="833ce3ab-d172-455c-9989-f10facae9784" xsi:nil="true"/>
    <IsNotebookLocked xmlns="833ce3ab-d172-455c-9989-f10facae9784" xsi:nil="true"/>
  </documentManagement>
</p:properties>
</file>

<file path=customXml/itemProps1.xml><?xml version="1.0" encoding="utf-8"?>
<ds:datastoreItem xmlns:ds="http://schemas.openxmlformats.org/officeDocument/2006/customXml" ds:itemID="{2EDE3886-A981-4E1C-91EF-EBC9EDE0D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36cbe9-feea-4685-b03c-7f8d09c550f1"/>
    <ds:schemaRef ds:uri="833ce3ab-d172-455c-9989-f10facae97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3B4755-80B4-4FE9-9650-4C8006444834}">
  <ds:schemaRefs>
    <ds:schemaRef ds:uri="http://schemas.microsoft.com/sharepoint/v3/contenttype/forms"/>
  </ds:schemaRefs>
</ds:datastoreItem>
</file>

<file path=customXml/itemProps3.xml><?xml version="1.0" encoding="utf-8"?>
<ds:datastoreItem xmlns:ds="http://schemas.openxmlformats.org/officeDocument/2006/customXml" ds:itemID="{D6F79D9B-5A67-492D-BB4F-F3913BAD9421}">
  <ds:schemaRefs>
    <ds:schemaRef ds:uri="http://purl.org/dc/elements/1.1/"/>
    <ds:schemaRef ds:uri="http://schemas.microsoft.com/office/2006/metadata/properties"/>
    <ds:schemaRef ds:uri="833ce3ab-d172-455c-9989-f10facae9784"/>
    <ds:schemaRef ds:uri="http://purl.org/dc/terms/"/>
    <ds:schemaRef ds:uri="http://schemas.microsoft.com/office/2006/documentManagement/types"/>
    <ds:schemaRef ds:uri="3936cbe9-feea-4685-b03c-7f8d09c550f1"/>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NMT-Presentation-HD-1920x1080-AJG-V2020.07.01</Template>
  <TotalTime>2320</TotalTime>
  <Words>2123</Words>
  <Application>Microsoft Macintosh PowerPoint</Application>
  <PresentationFormat>Widescreen</PresentationFormat>
  <Paragraphs>218</Paragraphs>
  <Slides>22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3270-MEDIUM</vt:lpstr>
      <vt:lpstr>Arial</vt:lpstr>
      <vt:lpstr>Calibri</vt:lpstr>
      <vt:lpstr>Century Gothic</vt:lpstr>
      <vt:lpstr>Helvetica Neue</vt:lpstr>
      <vt:lpstr>Söhne</vt:lpstr>
      <vt:lpstr>Office Theme</vt:lpstr>
      <vt:lpstr>cmd &gt; Fundamentals </vt:lpstr>
      <vt:lpstr>Session Contents</vt:lpstr>
      <vt:lpstr>Warm up</vt:lpstr>
      <vt:lpstr>terminals and shells</vt:lpstr>
      <vt:lpstr>Terminals </vt:lpstr>
      <vt:lpstr>Modern  terminal emulators</vt:lpstr>
      <vt:lpstr>Terminals - summary</vt:lpstr>
      <vt:lpstr>Shell</vt:lpstr>
      <vt:lpstr>Common shells</vt:lpstr>
      <vt:lpstr>Shell Scripting</vt:lpstr>
      <vt:lpstr>Advantages and disadvantages</vt:lpstr>
      <vt:lpstr>Discoverability</vt:lpstr>
      <vt:lpstr>Example prompts</vt:lpstr>
      <vt:lpstr>Windows – an odd duck</vt:lpstr>
      <vt:lpstr>How files and folders are represented</vt:lpstr>
      <vt:lpstr>PowerPoint Presentation</vt:lpstr>
      <vt:lpstr>PowerPoint Presentation</vt:lpstr>
      <vt:lpstr>Revise</vt:lpstr>
      <vt:lpstr>Key shell commands (Windows)</vt:lpstr>
      <vt:lpstr>Key shell commands (*nix)</vt:lpstr>
      <vt:lpstr>Practice Exercise</vt:lpstr>
      <vt:lpstr>Further reading: required for next week!</vt:lpstr>
    </vt:vector>
  </TitlesOfParts>
  <Manager/>
  <Company>North Metro TAFE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Version Control</dc:title>
  <dc:subject>Powerpoint presentation template (G076C)</dc:subject>
  <dc:creator>Adrian Gould</dc:creator>
  <cp:keywords>HD, 1920x1080, Template, Powerpoint</cp:keywords>
  <dc:description>Template created by Adrian Gould, Lecturer in IT (Software Development, Web Development, IoT, and more)</dc:description>
  <cp:lastModifiedBy>Rafael Avigad</cp:lastModifiedBy>
  <cp:revision>51</cp:revision>
  <cp:lastPrinted>2020-04-28T01:47:42Z</cp:lastPrinted>
  <dcterms:created xsi:type="dcterms:W3CDTF">2020-07-29T07:20:07Z</dcterms:created>
  <dcterms:modified xsi:type="dcterms:W3CDTF">2025-02-06T02:15:02Z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0x010100D482CBA738D00D4AAC9330883AE1DA78</vt:lpwstr>
  </property>
  <property fmtid="{D5CDD505-2E9C-101B-9397-08002B2CF9AE}" pid="3" name="MSIP_Label_f3ac7e5b-5da2-46c7-8677-8a6b50f7d886_Enabled">
    <vt:lpwstr>true</vt:lpwstr>
  </property>
  <property fmtid="{D5CDD505-2E9C-101B-9397-08002B2CF9AE}" pid="4" name="MSIP_Label_f3ac7e5b-5da2-46c7-8677-8a6b50f7d886_SetDate">
    <vt:lpwstr>2024-02-07T02:46:57Z</vt:lpwstr>
  </property>
  <property fmtid="{D5CDD505-2E9C-101B-9397-08002B2CF9AE}" pid="5" name="MSIP_Label_f3ac7e5b-5da2-46c7-8677-8a6b50f7d886_Method">
    <vt:lpwstr>Standard</vt:lpwstr>
  </property>
  <property fmtid="{D5CDD505-2E9C-101B-9397-08002B2CF9AE}" pid="6" name="MSIP_Label_f3ac7e5b-5da2-46c7-8677-8a6b50f7d886_Name">
    <vt:lpwstr>Official</vt:lpwstr>
  </property>
  <property fmtid="{D5CDD505-2E9C-101B-9397-08002B2CF9AE}" pid="7" name="MSIP_Label_f3ac7e5b-5da2-46c7-8677-8a6b50f7d886_SiteId">
    <vt:lpwstr>218881e8-07ad-4142-87d7-f6b90d17009b</vt:lpwstr>
  </property>
  <property fmtid="{D5CDD505-2E9C-101B-9397-08002B2CF9AE}" pid="8" name="MSIP_Label_f3ac7e5b-5da2-46c7-8677-8a6b50f7d886_ActionId">
    <vt:lpwstr>8ea63249-1327-4845-ac2a-c029d89811ad</vt:lpwstr>
  </property>
  <property fmtid="{D5CDD505-2E9C-101B-9397-08002B2CF9AE}" pid="9" name="MSIP_Label_f3ac7e5b-5da2-46c7-8677-8a6b50f7d886_ContentBits">
    <vt:lpwstr>1</vt:lpwstr>
  </property>
  <property fmtid="{D5CDD505-2E9C-101B-9397-08002B2CF9AE}" pid="10" name="ClassificationContentMarkingHeaderLocations">
    <vt:lpwstr>Office Theme:7</vt:lpwstr>
  </property>
  <property fmtid="{D5CDD505-2E9C-101B-9397-08002B2CF9AE}" pid="11" name="ClassificationContentMarkingHeaderText">
    <vt:lpwstr>OFFICIAL</vt:lpwstr>
  </property>
</Properties>
</file>